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5" r:id="rId5"/>
    <p:sldId id="276" r:id="rId6"/>
    <p:sldId id="277" r:id="rId7"/>
    <p:sldId id="279" r:id="rId8"/>
    <p:sldId id="280" r:id="rId9"/>
    <p:sldId id="281" r:id="rId10"/>
    <p:sldId id="282" r:id="rId11"/>
    <p:sldId id="283" r:id="rId12"/>
    <p:sldId id="278"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80CBE-431D-4372-BD35-8B08F7A0D65E}" v="157" dt="2023-12-19T13:55:30.146"/>
    <p1510:client id="{19F79D48-2E4C-496D-A785-684407FA0598}" v="681" dt="2023-12-19T14:34:02.603"/>
    <p1510:client id="{350E37D8-95B7-4CC4-950F-E9F0D327FEA0}" vWet="4" dt="2023-12-19T13:49:29.007"/>
    <p1510:client id="{C10B22AA-4F46-4764-8BB3-B7ACDF5356EF}" v="57" dt="2023-12-19T13:58:43.421"/>
    <p1510:client id="{D78F004F-CA4D-40BC-BDB8-9C6ADABEF115}" v="160" dt="2023-12-19T13:52:11.511"/>
    <p1510:client id="{F77901BE-5D56-4FE6-B5BB-7C8D8695BCF0}" v="215" dt="2023-12-19T14:46:22.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2F4059-7A02-AC44-9AB8-0FF284AAE6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0BECBE-7537-6E46-98BD-E02792E5D9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F526BE-85E2-D342-BD49-5EB6BDF47B46}" type="datetimeFigureOut">
              <a:rPr lang="en-US" smtClean="0"/>
              <a:t>1/11/2024</a:t>
            </a:fld>
            <a:endParaRPr lang="en-US"/>
          </a:p>
        </p:txBody>
      </p:sp>
      <p:sp>
        <p:nvSpPr>
          <p:cNvPr id="4" name="Footer Placeholder 3">
            <a:extLst>
              <a:ext uri="{FF2B5EF4-FFF2-40B4-BE49-F238E27FC236}">
                <a16:creationId xmlns:a16="http://schemas.microsoft.com/office/drawing/2014/main" id="{C4B92400-DBEB-E842-85FD-1FC117FC5E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3D07D0-DE99-7E4E-8EF0-5B824DB0BD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4FFC1-8472-B54F-888A-0284059912AF}" type="slidenum">
              <a:rPr lang="en-US" smtClean="0"/>
              <a:t>‹#›</a:t>
            </a:fld>
            <a:endParaRPr lang="en-US"/>
          </a:p>
        </p:txBody>
      </p:sp>
    </p:spTree>
    <p:extLst>
      <p:ext uri="{BB962C8B-B14F-4D97-AF65-F5344CB8AC3E}">
        <p14:creationId xmlns:p14="http://schemas.microsoft.com/office/powerpoint/2010/main" val="279221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7CD2C-E1DB-0C4C-89AC-F6B427132DD8}"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2CA00-633B-3246-AABD-CB8C731D7EFE}" type="slidenum">
              <a:rPr lang="en-US" smtClean="0"/>
              <a:t>‹#›</a:t>
            </a:fld>
            <a:endParaRPr lang="en-US"/>
          </a:p>
        </p:txBody>
      </p:sp>
    </p:spTree>
    <p:extLst>
      <p:ext uri="{BB962C8B-B14F-4D97-AF65-F5344CB8AC3E}">
        <p14:creationId xmlns:p14="http://schemas.microsoft.com/office/powerpoint/2010/main" val="406547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Title Slide - one lin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25B64-BC88-E54C-B6F1-F7B22851128E}"/>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15223DB0-0442-D745-80C5-CB7D5B9159EA}"/>
              </a:ext>
            </a:extLst>
          </p:cNvPr>
          <p:cNvPicPr>
            <a:picLocks noChangeAspect="1"/>
          </p:cNvPicPr>
          <p:nvPr userDrawn="1"/>
        </p:nvPicPr>
        <p:blipFill>
          <a:blip r:embed="rId2">
            <a:alphaModFix amt="5000"/>
          </a:blip>
          <a:stretch>
            <a:fillRect/>
          </a:stretch>
        </p:blipFill>
        <p:spPr>
          <a:xfrm>
            <a:off x="-2762477" y="2249603"/>
            <a:ext cx="33839113" cy="4860867"/>
          </a:xfrm>
          <a:prstGeom prst="rect">
            <a:avLst/>
          </a:prstGeom>
        </p:spPr>
      </p:pic>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9" name="Title 1">
            <a:extLst>
              <a:ext uri="{FF2B5EF4-FFF2-40B4-BE49-F238E27FC236}">
                <a16:creationId xmlns:a16="http://schemas.microsoft.com/office/drawing/2014/main" id="{0B8D57D4-0AD9-E942-B5B2-CC04E28B9116}"/>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Presentation title</a:t>
            </a:r>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09616FCB-A79C-8C4F-B577-70DFB44E2509}"/>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1" name="Picture 10">
            <a:extLst>
              <a:ext uri="{FF2B5EF4-FFF2-40B4-BE49-F238E27FC236}">
                <a16:creationId xmlns:a16="http://schemas.microsoft.com/office/drawing/2014/main" id="{F43B7C2D-4EBD-4E47-9E24-5A1AD3F29345}"/>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5" name="Text Placeholder 14">
            <a:extLst>
              <a:ext uri="{FF2B5EF4-FFF2-40B4-BE49-F238E27FC236}">
                <a16:creationId xmlns:a16="http://schemas.microsoft.com/office/drawing/2014/main" id="{E02780F2-E5E6-1941-B740-E032CA4A1E8B}"/>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spTree>
    <p:extLst>
      <p:ext uri="{BB962C8B-B14F-4D97-AF65-F5344CB8AC3E}">
        <p14:creationId xmlns:p14="http://schemas.microsoft.com/office/powerpoint/2010/main" val="12789250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D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19" y="2775777"/>
            <a:ext cx="19099675" cy="4721667"/>
          </a:xfrm>
          <a:prstGeom prst="rect">
            <a:avLst/>
          </a:prstGeom>
        </p:spPr>
      </p:pic>
      <p:sp>
        <p:nvSpPr>
          <p:cNvPr id="15" name="Text Placeholder 14">
            <a:extLst>
              <a:ext uri="{FF2B5EF4-FFF2-40B4-BE49-F238E27FC236}">
                <a16:creationId xmlns:a16="http://schemas.microsoft.com/office/drawing/2014/main" id="{9194D722-B1A2-0F42-B525-E5D33B0C2184}"/>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pic>
        <p:nvPicPr>
          <p:cNvPr id="16" name="Picture 15">
            <a:extLst>
              <a:ext uri="{FF2B5EF4-FFF2-40B4-BE49-F238E27FC236}">
                <a16:creationId xmlns:a16="http://schemas.microsoft.com/office/drawing/2014/main" id="{D3AE19A9-7DC9-924D-8B77-2B1BBD7307B1}"/>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1E25F63C-4485-0148-BA47-649202AC131F}"/>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1" name="Title 1">
            <a:extLst>
              <a:ext uri="{FF2B5EF4-FFF2-40B4-BE49-F238E27FC236}">
                <a16:creationId xmlns:a16="http://schemas.microsoft.com/office/drawing/2014/main" id="{3E82F08E-AE18-1142-B0ED-891940A26FC4}"/>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a:t>Presentation title</a:t>
            </a:r>
            <a:br>
              <a:rPr lang="en-GB"/>
            </a:br>
            <a:r>
              <a:rPr lang="en-GB"/>
              <a:t>two lines</a:t>
            </a:r>
            <a:endParaRPr lang="en-US"/>
          </a:p>
        </p:txBody>
      </p:sp>
    </p:spTree>
    <p:extLst>
      <p:ext uri="{BB962C8B-B14F-4D97-AF65-F5344CB8AC3E}">
        <p14:creationId xmlns:p14="http://schemas.microsoft.com/office/powerpoint/2010/main" val="366029401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divider - one lin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ACB4C7-9ECE-5243-9562-B9CF694F8B43}"/>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41F7069-11A1-DC46-BF05-9DE17826A2D2}"/>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0A829881-9AE9-154F-B596-1A6AF9D43442}"/>
              </a:ext>
            </a:extLst>
          </p:cNvPr>
          <p:cNvPicPr>
            <a:picLocks noChangeAspect="1"/>
          </p:cNvPicPr>
          <p:nvPr userDrawn="1"/>
        </p:nvPicPr>
        <p:blipFill>
          <a:blip r:embed="rId2">
            <a:alphaModFix amt="5000"/>
          </a:blip>
          <a:stretch>
            <a:fillRect/>
          </a:stretch>
        </p:blipFill>
        <p:spPr>
          <a:xfrm>
            <a:off x="-5881337" y="3507722"/>
            <a:ext cx="23954668" cy="3441002"/>
          </a:xfrm>
          <a:prstGeom prst="rect">
            <a:avLst/>
          </a:prstGeom>
        </p:spPr>
      </p:pic>
      <p:sp>
        <p:nvSpPr>
          <p:cNvPr id="21" name="Title 1">
            <a:extLst>
              <a:ext uri="{FF2B5EF4-FFF2-40B4-BE49-F238E27FC236}">
                <a16:creationId xmlns:a16="http://schemas.microsoft.com/office/drawing/2014/main" id="{2D289778-C9A6-234A-BC0F-1D83C3DD6105}"/>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Case study title</a:t>
            </a:r>
            <a:endParaRPr lang="en-US"/>
          </a:p>
        </p:txBody>
      </p:sp>
      <p:sp>
        <p:nvSpPr>
          <p:cNvPr id="22" name="Text Placeholder 14">
            <a:extLst>
              <a:ext uri="{FF2B5EF4-FFF2-40B4-BE49-F238E27FC236}">
                <a16:creationId xmlns:a16="http://schemas.microsoft.com/office/drawing/2014/main" id="{724654F1-9CE4-5349-ABEF-B10E2D1868D4}"/>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a:t>
            </a:r>
          </a:p>
        </p:txBody>
      </p:sp>
      <p:pic>
        <p:nvPicPr>
          <p:cNvPr id="23" name="Picture 22">
            <a:extLst>
              <a:ext uri="{FF2B5EF4-FFF2-40B4-BE49-F238E27FC236}">
                <a16:creationId xmlns:a16="http://schemas.microsoft.com/office/drawing/2014/main" id="{26046562-DA1E-B24B-A2B3-A96BE3046732}"/>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24" name="Picture 23">
            <a:extLst>
              <a:ext uri="{FF2B5EF4-FFF2-40B4-BE49-F238E27FC236}">
                <a16:creationId xmlns:a16="http://schemas.microsoft.com/office/drawing/2014/main" id="{9B31FD5E-50A1-5A41-84D5-A169D71AC391}"/>
              </a:ext>
            </a:extLst>
          </p:cNvPr>
          <p:cNvPicPr>
            <a:picLocks noChangeAspect="1"/>
          </p:cNvPicPr>
          <p:nvPr userDrawn="1"/>
        </p:nvPicPr>
        <p:blipFill>
          <a:blip r:embed="rId4"/>
          <a:srcRect/>
          <a:stretch/>
        </p:blipFill>
        <p:spPr>
          <a:xfrm>
            <a:off x="3176725" y="6281939"/>
            <a:ext cx="5826353" cy="402809"/>
          </a:xfrm>
          <a:prstGeom prst="rect">
            <a:avLst/>
          </a:prstGeom>
        </p:spPr>
      </p:pic>
    </p:spTree>
    <p:extLst>
      <p:ext uri="{BB962C8B-B14F-4D97-AF65-F5344CB8AC3E}">
        <p14:creationId xmlns:p14="http://schemas.microsoft.com/office/powerpoint/2010/main" val="21466535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divider - two lines">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ACB4C7-9ECE-5243-9562-B9CF694F8B43}"/>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41F7069-11A1-DC46-BF05-9DE17826A2D2}"/>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0A829881-9AE9-154F-B596-1A6AF9D43442}"/>
              </a:ext>
            </a:extLst>
          </p:cNvPr>
          <p:cNvPicPr>
            <a:picLocks noChangeAspect="1"/>
          </p:cNvPicPr>
          <p:nvPr userDrawn="1"/>
        </p:nvPicPr>
        <p:blipFill>
          <a:blip r:embed="rId2">
            <a:alphaModFix amt="5000"/>
          </a:blip>
          <a:stretch>
            <a:fillRect/>
          </a:stretch>
        </p:blipFill>
        <p:spPr>
          <a:xfrm>
            <a:off x="-5881337" y="3507722"/>
            <a:ext cx="23954668" cy="3441002"/>
          </a:xfrm>
          <a:prstGeom prst="rect">
            <a:avLst/>
          </a:prstGeom>
        </p:spPr>
      </p:pic>
      <p:pic>
        <p:nvPicPr>
          <p:cNvPr id="23" name="Picture 22">
            <a:extLst>
              <a:ext uri="{FF2B5EF4-FFF2-40B4-BE49-F238E27FC236}">
                <a16:creationId xmlns:a16="http://schemas.microsoft.com/office/drawing/2014/main" id="{26046562-DA1E-B24B-A2B3-A96BE3046732}"/>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24" name="Picture 23">
            <a:extLst>
              <a:ext uri="{FF2B5EF4-FFF2-40B4-BE49-F238E27FC236}">
                <a16:creationId xmlns:a16="http://schemas.microsoft.com/office/drawing/2014/main" id="{9B31FD5E-50A1-5A41-84D5-A169D71AC391}"/>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0" name="Text Placeholder 14">
            <a:extLst>
              <a:ext uri="{FF2B5EF4-FFF2-40B4-BE49-F238E27FC236}">
                <a16:creationId xmlns:a16="http://schemas.microsoft.com/office/drawing/2014/main" id="{62BE3DC6-A216-544A-BA55-E1293DF287AB}"/>
              </a:ext>
            </a:extLst>
          </p:cNvPr>
          <p:cNvSpPr>
            <a:spLocks noGrp="1"/>
          </p:cNvSpPr>
          <p:nvPr>
            <p:ph type="body" sz="quarter" idx="10" hasCustomPrompt="1"/>
          </p:nvPr>
        </p:nvSpPr>
        <p:spPr>
          <a:xfrm>
            <a:off x="287844" y="3682309"/>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a:t>
            </a:r>
          </a:p>
        </p:txBody>
      </p:sp>
      <p:sp>
        <p:nvSpPr>
          <p:cNvPr id="13" name="Title 1">
            <a:extLst>
              <a:ext uri="{FF2B5EF4-FFF2-40B4-BE49-F238E27FC236}">
                <a16:creationId xmlns:a16="http://schemas.microsoft.com/office/drawing/2014/main" id="{0EB56C44-DB67-8B4C-B6B6-BF33A01D7FC6}"/>
              </a:ext>
            </a:extLst>
          </p:cNvPr>
          <p:cNvSpPr>
            <a:spLocks noGrp="1"/>
          </p:cNvSpPr>
          <p:nvPr>
            <p:ph type="title" hasCustomPrompt="1"/>
          </p:nvPr>
        </p:nvSpPr>
        <p:spPr>
          <a:xfrm>
            <a:off x="300038" y="1673042"/>
            <a:ext cx="11591923" cy="2009267"/>
          </a:xfrm>
          <a:prstGeom prst="rect">
            <a:avLst/>
          </a:prstGeom>
        </p:spPr>
        <p:txBody>
          <a:bodyPr anchor="ctr">
            <a:normAutofit/>
          </a:bodyPr>
          <a:lstStyle>
            <a:lvl1pPr algn="ctr">
              <a:defRPr sz="6000">
                <a:solidFill>
                  <a:schemeClr val="bg1"/>
                </a:solidFill>
              </a:defRPr>
            </a:lvl1pPr>
          </a:lstStyle>
          <a:p>
            <a:r>
              <a:rPr lang="en-GB"/>
              <a:t>Case study title</a:t>
            </a:r>
            <a:br>
              <a:rPr lang="en-GB"/>
            </a:br>
            <a:r>
              <a:rPr lang="en-GB"/>
              <a:t>two lines</a:t>
            </a:r>
            <a:endParaRPr lang="en-US"/>
          </a:p>
        </p:txBody>
      </p:sp>
    </p:spTree>
    <p:extLst>
      <p:ext uri="{BB962C8B-B14F-4D97-AF65-F5344CB8AC3E}">
        <p14:creationId xmlns:p14="http://schemas.microsoft.com/office/powerpoint/2010/main" val="21636061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CD42-D904-BB46-8484-3EAC7D46523B}"/>
              </a:ext>
            </a:extLst>
          </p:cNvPr>
          <p:cNvSpPr>
            <a:spLocks noGrp="1"/>
          </p:cNvSpPr>
          <p:nvPr>
            <p:ph type="title" hasCustomPrompt="1"/>
          </p:nvPr>
        </p:nvSpPr>
        <p:spPr>
          <a:xfrm>
            <a:off x="300038" y="365125"/>
            <a:ext cx="11591925" cy="542925"/>
          </a:xfrm>
          <a:prstGeom prst="rect">
            <a:avLst/>
          </a:prstGeom>
        </p:spPr>
        <p:txBody>
          <a:bodyPr anchor="ctr"/>
          <a:lstStyle>
            <a:lvl1pPr>
              <a:defRPr>
                <a:solidFill>
                  <a:schemeClr val="tx1"/>
                </a:solidFill>
              </a:defRPr>
            </a:lvl1pPr>
          </a:lstStyle>
          <a:p>
            <a:r>
              <a:rPr lang="en-GB"/>
              <a:t>Slide title</a:t>
            </a:r>
            <a:endParaRPr lang="en-US"/>
          </a:p>
        </p:txBody>
      </p:sp>
      <p:sp>
        <p:nvSpPr>
          <p:cNvPr id="5" name="Date Placeholder 3">
            <a:extLst>
              <a:ext uri="{FF2B5EF4-FFF2-40B4-BE49-F238E27FC236}">
                <a16:creationId xmlns:a16="http://schemas.microsoft.com/office/drawing/2014/main" id="{BEA994E8-8AF7-CA48-B708-A332E7242218}"/>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7" name="Slide Number Placeholder 5">
            <a:extLst>
              <a:ext uri="{FF2B5EF4-FFF2-40B4-BE49-F238E27FC236}">
                <a16:creationId xmlns:a16="http://schemas.microsoft.com/office/drawing/2014/main" id="{7E189DDB-4773-EE45-B0AC-C982A88F67F7}"/>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spTree>
    <p:extLst>
      <p:ext uri="{BB962C8B-B14F-4D97-AF65-F5344CB8AC3E}">
        <p14:creationId xmlns:p14="http://schemas.microsoft.com/office/powerpoint/2010/main" val="55474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CD42-D904-BB46-8484-3EAC7D46523B}"/>
              </a:ext>
            </a:extLst>
          </p:cNvPr>
          <p:cNvSpPr>
            <a:spLocks noGrp="1"/>
          </p:cNvSpPr>
          <p:nvPr>
            <p:ph type="title" hasCustomPrompt="1"/>
          </p:nvPr>
        </p:nvSpPr>
        <p:spPr>
          <a:xfrm>
            <a:off x="300038" y="365125"/>
            <a:ext cx="11591925" cy="542925"/>
          </a:xfrm>
          <a:prstGeom prst="rect">
            <a:avLst/>
          </a:prstGeom>
        </p:spPr>
        <p:txBody>
          <a:bodyPr anchor="ctr"/>
          <a:lstStyle>
            <a:lvl1pPr>
              <a:defRPr>
                <a:solidFill>
                  <a:schemeClr val="tx1"/>
                </a:solidFill>
              </a:defRPr>
            </a:lvl1pPr>
          </a:lstStyle>
          <a:p>
            <a:r>
              <a:rPr lang="en-GB"/>
              <a:t>Slide title</a:t>
            </a:r>
            <a:endParaRPr lang="en-US"/>
          </a:p>
        </p:txBody>
      </p:sp>
      <p:sp>
        <p:nvSpPr>
          <p:cNvPr id="3" name="Content Placeholder 2">
            <a:extLst>
              <a:ext uri="{FF2B5EF4-FFF2-40B4-BE49-F238E27FC236}">
                <a16:creationId xmlns:a16="http://schemas.microsoft.com/office/drawing/2014/main" id="{36E5F754-F7ED-394D-85C4-0752AA227DE2}"/>
              </a:ext>
            </a:extLst>
          </p:cNvPr>
          <p:cNvSpPr>
            <a:spLocks noGrp="1"/>
          </p:cNvSpPr>
          <p:nvPr>
            <p:ph idx="1" hasCustomPrompt="1"/>
          </p:nvPr>
        </p:nvSpPr>
        <p:spPr>
          <a:xfrm>
            <a:off x="300039" y="1326053"/>
            <a:ext cx="6746938" cy="4491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7" name="Date Placeholder 3">
            <a:extLst>
              <a:ext uri="{FF2B5EF4-FFF2-40B4-BE49-F238E27FC236}">
                <a16:creationId xmlns:a16="http://schemas.microsoft.com/office/drawing/2014/main" id="{91EFE9D6-1A54-6941-A36F-608DC4ACD5A9}"/>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9" name="Slide Number Placeholder 5">
            <a:extLst>
              <a:ext uri="{FF2B5EF4-FFF2-40B4-BE49-F238E27FC236}">
                <a16:creationId xmlns:a16="http://schemas.microsoft.com/office/drawing/2014/main" id="{255734AA-A84F-4E45-B92A-02D2DB26FD48}"/>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spTree>
    <p:extLst>
      <p:ext uri="{BB962C8B-B14F-4D97-AF65-F5344CB8AC3E}">
        <p14:creationId xmlns:p14="http://schemas.microsoft.com/office/powerpoint/2010/main" val="60310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7C88-7F74-4049-8D59-0B64C45308A1}"/>
              </a:ext>
            </a:extLst>
          </p:cNvPr>
          <p:cNvSpPr>
            <a:spLocks noGrp="1"/>
          </p:cNvSpPr>
          <p:nvPr>
            <p:ph type="title" hasCustomPrompt="1"/>
          </p:nvPr>
        </p:nvSpPr>
        <p:spPr>
          <a:xfrm>
            <a:off x="297873" y="365125"/>
            <a:ext cx="11596253" cy="542925"/>
          </a:xfrm>
          <a:prstGeom prst="rect">
            <a:avLst/>
          </a:prstGeom>
        </p:spPr>
        <p:txBody>
          <a:bodyPr anchor="ctr"/>
          <a:lstStyle/>
          <a:p>
            <a:r>
              <a:rPr lang="en-GB"/>
              <a:t>Slide title</a:t>
            </a:r>
            <a:endParaRPr lang="en-US"/>
          </a:p>
        </p:txBody>
      </p:sp>
      <p:sp>
        <p:nvSpPr>
          <p:cNvPr id="3" name="Text Placeholder 2">
            <a:extLst>
              <a:ext uri="{FF2B5EF4-FFF2-40B4-BE49-F238E27FC236}">
                <a16:creationId xmlns:a16="http://schemas.microsoft.com/office/drawing/2014/main" id="{1E59DF3D-75DD-324B-80A2-29CC9D641E07}"/>
              </a:ext>
            </a:extLst>
          </p:cNvPr>
          <p:cNvSpPr>
            <a:spLocks noGrp="1"/>
          </p:cNvSpPr>
          <p:nvPr>
            <p:ph type="body" idx="1" hasCustomPrompt="1"/>
          </p:nvPr>
        </p:nvSpPr>
        <p:spPr>
          <a:xfrm>
            <a:off x="300038" y="1326053"/>
            <a:ext cx="5603054" cy="696913"/>
          </a:xfrm>
        </p:spPr>
        <p:txBody>
          <a:bodyPr anchor="t"/>
          <a:lstStyle>
            <a:lvl1pPr marL="0" indent="0">
              <a:buNone/>
              <a:defRPr sz="2400" b="1" i="0" baseline="0">
                <a:solidFill>
                  <a:schemeClr val="accent1"/>
                </a:solidFill>
                <a:latin typeface="Europa-Bold" panose="02000000000000000000" pitchFamily="2" charset="77"/>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Subtitle</a:t>
            </a:r>
          </a:p>
        </p:txBody>
      </p:sp>
      <p:sp>
        <p:nvSpPr>
          <p:cNvPr id="4" name="Content Placeholder 3">
            <a:extLst>
              <a:ext uri="{FF2B5EF4-FFF2-40B4-BE49-F238E27FC236}">
                <a16:creationId xmlns:a16="http://schemas.microsoft.com/office/drawing/2014/main" id="{2D5FA378-26C4-1A45-8516-391261BA2C8F}"/>
              </a:ext>
            </a:extLst>
          </p:cNvPr>
          <p:cNvSpPr>
            <a:spLocks noGrp="1"/>
          </p:cNvSpPr>
          <p:nvPr>
            <p:ph sz="half" idx="2" hasCustomPrompt="1"/>
          </p:nvPr>
        </p:nvSpPr>
        <p:spPr>
          <a:xfrm>
            <a:off x="300038" y="2165840"/>
            <a:ext cx="5600890" cy="3660775"/>
          </a:xfrm>
        </p:spPr>
        <p:txBody>
          <a:body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5" name="Text Placeholder 4">
            <a:extLst>
              <a:ext uri="{FF2B5EF4-FFF2-40B4-BE49-F238E27FC236}">
                <a16:creationId xmlns:a16="http://schemas.microsoft.com/office/drawing/2014/main" id="{EA935A7D-D376-2049-93DD-65B1809A22DF}"/>
              </a:ext>
            </a:extLst>
          </p:cNvPr>
          <p:cNvSpPr>
            <a:spLocks noGrp="1"/>
          </p:cNvSpPr>
          <p:nvPr>
            <p:ph type="body" sz="quarter" idx="3" hasCustomPrompt="1"/>
          </p:nvPr>
        </p:nvSpPr>
        <p:spPr>
          <a:xfrm>
            <a:off x="6288908" y="1326053"/>
            <a:ext cx="5605218" cy="696913"/>
          </a:xfrm>
        </p:spPr>
        <p:txBody>
          <a:bodyPr anchor="t"/>
          <a:lstStyle>
            <a:lvl1pPr marL="0" indent="0">
              <a:buNone/>
              <a:defRPr sz="2400" b="1" i="0" baseline="0">
                <a:solidFill>
                  <a:schemeClr val="accent1"/>
                </a:solidFill>
                <a:latin typeface="Europa-Bold" panose="02000000000000000000" pitchFamily="2" charset="77"/>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Subtitle</a:t>
            </a:r>
          </a:p>
        </p:txBody>
      </p:sp>
      <p:sp>
        <p:nvSpPr>
          <p:cNvPr id="6" name="Content Placeholder 5">
            <a:extLst>
              <a:ext uri="{FF2B5EF4-FFF2-40B4-BE49-F238E27FC236}">
                <a16:creationId xmlns:a16="http://schemas.microsoft.com/office/drawing/2014/main" id="{A6C28CD6-1ACF-BF4F-8D3F-761DC4A57789}"/>
              </a:ext>
            </a:extLst>
          </p:cNvPr>
          <p:cNvSpPr>
            <a:spLocks noGrp="1"/>
          </p:cNvSpPr>
          <p:nvPr>
            <p:ph sz="quarter" idx="4" hasCustomPrompt="1"/>
          </p:nvPr>
        </p:nvSpPr>
        <p:spPr>
          <a:xfrm>
            <a:off x="6288908" y="2165840"/>
            <a:ext cx="5603054" cy="3660775"/>
          </a:xfrm>
        </p:spPr>
        <p:txBody>
          <a:body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9" name="Date Placeholder 3">
            <a:extLst>
              <a:ext uri="{FF2B5EF4-FFF2-40B4-BE49-F238E27FC236}">
                <a16:creationId xmlns:a16="http://schemas.microsoft.com/office/drawing/2014/main" id="{20501EC9-BF17-2A47-8983-638361FC070B}"/>
              </a:ext>
            </a:extLst>
          </p:cNvPr>
          <p:cNvSpPr>
            <a:spLocks noGrp="1"/>
          </p:cNvSpPr>
          <p:nvPr>
            <p:ph type="dt" sz="half" idx="10"/>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10" name="Slide Number Placeholder 5">
            <a:extLst>
              <a:ext uri="{FF2B5EF4-FFF2-40B4-BE49-F238E27FC236}">
                <a16:creationId xmlns:a16="http://schemas.microsoft.com/office/drawing/2014/main" id="{64899B64-2160-FA48-9205-BB638C5356E0}"/>
              </a:ext>
            </a:extLst>
          </p:cNvPr>
          <p:cNvSpPr>
            <a:spLocks noGrp="1"/>
          </p:cNvSpPr>
          <p:nvPr>
            <p:ph type="sldNum" sz="quarter" idx="11"/>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spTree>
    <p:extLst>
      <p:ext uri="{BB962C8B-B14F-4D97-AF65-F5344CB8AC3E}">
        <p14:creationId xmlns:p14="http://schemas.microsoft.com/office/powerpoint/2010/main" val="560673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AE42-341D-7B4B-AD31-25C878AD7B6D}"/>
              </a:ext>
            </a:extLst>
          </p:cNvPr>
          <p:cNvSpPr>
            <a:spLocks noGrp="1"/>
          </p:cNvSpPr>
          <p:nvPr>
            <p:ph type="title" hasCustomPrompt="1"/>
          </p:nvPr>
        </p:nvSpPr>
        <p:spPr>
          <a:xfrm>
            <a:off x="300037" y="365125"/>
            <a:ext cx="11591925" cy="542925"/>
          </a:xfrm>
          <a:prstGeom prst="rect">
            <a:avLst/>
          </a:prstGeom>
        </p:spPr>
        <p:txBody>
          <a:bodyPr anchor="ctr"/>
          <a:lstStyle/>
          <a:p>
            <a:r>
              <a:rPr lang="en-GB"/>
              <a:t>Slide title</a:t>
            </a:r>
            <a:endParaRPr lang="en-US"/>
          </a:p>
        </p:txBody>
      </p:sp>
      <p:sp>
        <p:nvSpPr>
          <p:cNvPr id="3" name="Content Placeholder 2">
            <a:extLst>
              <a:ext uri="{FF2B5EF4-FFF2-40B4-BE49-F238E27FC236}">
                <a16:creationId xmlns:a16="http://schemas.microsoft.com/office/drawing/2014/main" id="{DBE3916D-F318-9E49-A869-F992AB3524F6}"/>
              </a:ext>
            </a:extLst>
          </p:cNvPr>
          <p:cNvSpPr>
            <a:spLocks noGrp="1"/>
          </p:cNvSpPr>
          <p:nvPr>
            <p:ph sz="half" idx="1" hasCustomPrompt="1"/>
          </p:nvPr>
        </p:nvSpPr>
        <p:spPr>
          <a:xfrm>
            <a:off x="300038" y="1389068"/>
            <a:ext cx="5600918" cy="4500562"/>
          </a:xfrm>
        </p:spPr>
        <p:txBody>
          <a:body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4" name="Content Placeholder 3">
            <a:extLst>
              <a:ext uri="{FF2B5EF4-FFF2-40B4-BE49-F238E27FC236}">
                <a16:creationId xmlns:a16="http://schemas.microsoft.com/office/drawing/2014/main" id="{35EED3FE-BB58-1E41-AA4C-42B1345C7FE8}"/>
              </a:ext>
            </a:extLst>
          </p:cNvPr>
          <p:cNvSpPr>
            <a:spLocks noGrp="1"/>
          </p:cNvSpPr>
          <p:nvPr>
            <p:ph sz="half" idx="2" hasCustomPrompt="1"/>
          </p:nvPr>
        </p:nvSpPr>
        <p:spPr>
          <a:xfrm>
            <a:off x="6291045" y="1380830"/>
            <a:ext cx="5600917" cy="4508800"/>
          </a:xfrm>
        </p:spPr>
        <p:txBody>
          <a:body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7" name="Date Placeholder 3">
            <a:extLst>
              <a:ext uri="{FF2B5EF4-FFF2-40B4-BE49-F238E27FC236}">
                <a16:creationId xmlns:a16="http://schemas.microsoft.com/office/drawing/2014/main" id="{D8DB7C78-39BD-3F44-AA81-ACD168E4ABDF}"/>
              </a:ext>
            </a:extLst>
          </p:cNvPr>
          <p:cNvSpPr>
            <a:spLocks noGrp="1"/>
          </p:cNvSpPr>
          <p:nvPr>
            <p:ph type="dt" sz="half" idx="10"/>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8" name="Slide Number Placeholder 5">
            <a:extLst>
              <a:ext uri="{FF2B5EF4-FFF2-40B4-BE49-F238E27FC236}">
                <a16:creationId xmlns:a16="http://schemas.microsoft.com/office/drawing/2014/main" id="{632F6E26-4102-EF41-A935-B07D5A242F92}"/>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spTree>
    <p:extLst>
      <p:ext uri="{BB962C8B-B14F-4D97-AF65-F5344CB8AC3E}">
        <p14:creationId xmlns:p14="http://schemas.microsoft.com/office/powerpoint/2010/main" val="116674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7B05-51DE-904B-BAC3-84D8841EA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F7D70-AEFC-634D-8028-740277CF06E1}"/>
              </a:ext>
            </a:extLst>
          </p:cNvPr>
          <p:cNvSpPr>
            <a:spLocks noGrp="1"/>
          </p:cNvSpPr>
          <p:nvPr>
            <p:ph type="dt" sz="half" idx="10"/>
          </p:nvPr>
        </p:nvSpPr>
        <p:spPr/>
        <p:txBody>
          <a:bodyPr/>
          <a:lstStyle/>
          <a:p>
            <a:fld id="{48D34412-4FE0-0040-BAD0-9B0E7A1EE493}" type="datetime3">
              <a:rPr lang="en-US" smtClean="0"/>
              <a:t>11 January 2024</a:t>
            </a:fld>
            <a:endParaRPr lang="en-US"/>
          </a:p>
        </p:txBody>
      </p:sp>
      <p:sp>
        <p:nvSpPr>
          <p:cNvPr id="4" name="Slide Number Placeholder 3">
            <a:extLst>
              <a:ext uri="{FF2B5EF4-FFF2-40B4-BE49-F238E27FC236}">
                <a16:creationId xmlns:a16="http://schemas.microsoft.com/office/drawing/2014/main" id="{BE75D985-1FEE-7849-874F-A74B7BDA7684}"/>
              </a:ext>
            </a:extLst>
          </p:cNvPr>
          <p:cNvSpPr>
            <a:spLocks noGrp="1"/>
          </p:cNvSpPr>
          <p:nvPr>
            <p:ph type="sldNum" sz="quarter" idx="11"/>
          </p:nvPr>
        </p:nvSpPr>
        <p:spPr/>
        <p:txBody>
          <a:bodyPr/>
          <a:lstStyle/>
          <a:p>
            <a:fld id="{3D596DD7-F6AB-FD44-8264-2D65CA305CCA}" type="slidenum">
              <a:rPr lang="en-US" smtClean="0"/>
              <a:pPr/>
              <a:t>‹#›</a:t>
            </a:fld>
            <a:endParaRPr lang="en-US"/>
          </a:p>
        </p:txBody>
      </p:sp>
      <p:sp>
        <p:nvSpPr>
          <p:cNvPr id="6" name="Content Placeholder 2">
            <a:extLst>
              <a:ext uri="{FF2B5EF4-FFF2-40B4-BE49-F238E27FC236}">
                <a16:creationId xmlns:a16="http://schemas.microsoft.com/office/drawing/2014/main" id="{180F65A0-DF98-5A44-8CA9-66803891C012}"/>
              </a:ext>
            </a:extLst>
          </p:cNvPr>
          <p:cNvSpPr>
            <a:spLocks noGrp="1"/>
          </p:cNvSpPr>
          <p:nvPr>
            <p:ph idx="1" hasCustomPrompt="1"/>
          </p:nvPr>
        </p:nvSpPr>
        <p:spPr>
          <a:xfrm>
            <a:off x="300038" y="1326052"/>
            <a:ext cx="11574969" cy="4831679"/>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Tree>
    <p:extLst>
      <p:ext uri="{BB962C8B-B14F-4D97-AF65-F5344CB8AC3E}">
        <p14:creationId xmlns:p14="http://schemas.microsoft.com/office/powerpoint/2010/main" val="22915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3451-1425-F543-A52D-964CFAD194F8}"/>
              </a:ext>
            </a:extLst>
          </p:cNvPr>
          <p:cNvSpPr>
            <a:spLocks noGrp="1"/>
          </p:cNvSpPr>
          <p:nvPr>
            <p:ph type="title" hasCustomPrompt="1"/>
          </p:nvPr>
        </p:nvSpPr>
        <p:spPr>
          <a:xfrm>
            <a:off x="300038" y="368301"/>
            <a:ext cx="11591924" cy="539750"/>
          </a:xfrm>
          <a:prstGeom prst="rect">
            <a:avLst/>
          </a:prstGeom>
        </p:spPr>
        <p:txBody>
          <a:bodyPr anchor="ctr">
            <a:noAutofit/>
          </a:bodyPr>
          <a:lstStyle>
            <a:lvl1pPr>
              <a:defRPr sz="4400" baseline="0"/>
            </a:lvl1pPr>
          </a:lstStyle>
          <a:p>
            <a:r>
              <a:rPr lang="en-GB"/>
              <a:t>Slide title</a:t>
            </a:r>
            <a:endParaRPr lang="en-US"/>
          </a:p>
        </p:txBody>
      </p:sp>
      <p:sp>
        <p:nvSpPr>
          <p:cNvPr id="3" name="Content Placeholder 2">
            <a:extLst>
              <a:ext uri="{FF2B5EF4-FFF2-40B4-BE49-F238E27FC236}">
                <a16:creationId xmlns:a16="http://schemas.microsoft.com/office/drawing/2014/main" id="{AA0EDFC8-2257-934F-B3F0-21DE767978A4}"/>
              </a:ext>
            </a:extLst>
          </p:cNvPr>
          <p:cNvSpPr>
            <a:spLocks noGrp="1"/>
          </p:cNvSpPr>
          <p:nvPr>
            <p:ph idx="1" hasCustomPrompt="1"/>
          </p:nvPr>
        </p:nvSpPr>
        <p:spPr>
          <a:xfrm>
            <a:off x="5183188" y="1326054"/>
            <a:ext cx="6708774" cy="4500561"/>
          </a:xfrm>
        </p:spPr>
        <p:txBody>
          <a:bodyPr/>
          <a:lstStyle>
            <a:lvl1pPr>
              <a:defRPr sz="2400" baseline="0"/>
            </a:lvl1pPr>
            <a:lvl2pPr>
              <a:defRPr sz="2000" baseline="0"/>
            </a:lvl2pPr>
            <a:lvl3pPr>
              <a:defRPr sz="1700" baseline="0"/>
            </a:lvl3pPr>
            <a:lvl4pPr>
              <a:defRPr sz="1400" baseline="0"/>
            </a:lvl4pPr>
            <a:lvl5pPr>
              <a:defRPr sz="1200" baseline="0"/>
            </a:lvl5pPr>
            <a:lvl6pPr>
              <a:defRPr sz="2000"/>
            </a:lvl6pPr>
            <a:lvl7pPr>
              <a:defRPr sz="2000"/>
            </a:lvl7pPr>
            <a:lvl8pPr>
              <a:defRPr sz="2000"/>
            </a:lvl8pPr>
            <a:lvl9pPr>
              <a:defRPr sz="2000"/>
            </a:lvl9p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4" name="Text Placeholder 3">
            <a:extLst>
              <a:ext uri="{FF2B5EF4-FFF2-40B4-BE49-F238E27FC236}">
                <a16:creationId xmlns:a16="http://schemas.microsoft.com/office/drawing/2014/main" id="{3BA9EE0B-C24A-824A-83EF-50A4C6F14FE7}"/>
              </a:ext>
            </a:extLst>
          </p:cNvPr>
          <p:cNvSpPr>
            <a:spLocks noGrp="1"/>
          </p:cNvSpPr>
          <p:nvPr>
            <p:ph type="body" sz="half" idx="2" hasCustomPrompt="1"/>
          </p:nvPr>
        </p:nvSpPr>
        <p:spPr>
          <a:xfrm>
            <a:off x="300038" y="1326054"/>
            <a:ext cx="4471988" cy="4500561"/>
          </a:xfrm>
        </p:spPr>
        <p:txBody>
          <a:bodyPr>
            <a:normAutofit/>
          </a:bodyPr>
          <a:lstStyle>
            <a:lvl1pPr marL="0" indent="0">
              <a:buNone/>
              <a:defRPr sz="2400" b="0" i="0" baseline="0">
                <a:solidFill>
                  <a:schemeClr val="bg2">
                    <a:lumMod val="75000"/>
                  </a:schemeClr>
                </a:solidFill>
                <a:latin typeface="Europa-Bold" panose="02000000000000000000" pitchFamily="2" charset="77"/>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Caption</a:t>
            </a:r>
          </a:p>
        </p:txBody>
      </p:sp>
      <p:cxnSp>
        <p:nvCxnSpPr>
          <p:cNvPr id="11" name="Straight Connector 10">
            <a:extLst>
              <a:ext uri="{FF2B5EF4-FFF2-40B4-BE49-F238E27FC236}">
                <a16:creationId xmlns:a16="http://schemas.microsoft.com/office/drawing/2014/main" id="{110FCD59-D401-9C4D-A6EC-627980FD168C}"/>
              </a:ext>
            </a:extLst>
          </p:cNvPr>
          <p:cNvCxnSpPr/>
          <p:nvPr userDrawn="1"/>
        </p:nvCxnSpPr>
        <p:spPr>
          <a:xfrm>
            <a:off x="300038" y="1047750"/>
            <a:ext cx="11591925" cy="9525"/>
          </a:xfrm>
          <a:prstGeom prst="line">
            <a:avLst/>
          </a:prstGeom>
          <a:ln w="12700"/>
        </p:spPr>
        <p:style>
          <a:lnRef idx="3">
            <a:schemeClr val="dk1"/>
          </a:lnRef>
          <a:fillRef idx="0">
            <a:schemeClr val="dk1"/>
          </a:fillRef>
          <a:effectRef idx="2">
            <a:schemeClr val="dk1"/>
          </a:effectRef>
          <a:fontRef idx="minor">
            <a:schemeClr val="tx1"/>
          </a:fontRef>
        </p:style>
      </p:cxnSp>
      <p:sp>
        <p:nvSpPr>
          <p:cNvPr id="8" name="Date Placeholder 3">
            <a:extLst>
              <a:ext uri="{FF2B5EF4-FFF2-40B4-BE49-F238E27FC236}">
                <a16:creationId xmlns:a16="http://schemas.microsoft.com/office/drawing/2014/main" id="{BB36DDAA-16E6-2244-994F-F4D88474C912}"/>
              </a:ext>
            </a:extLst>
          </p:cNvPr>
          <p:cNvSpPr>
            <a:spLocks noGrp="1"/>
          </p:cNvSpPr>
          <p:nvPr>
            <p:ph type="dt" sz="half" idx="10"/>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10" name="Slide Number Placeholder 5">
            <a:extLst>
              <a:ext uri="{FF2B5EF4-FFF2-40B4-BE49-F238E27FC236}">
                <a16:creationId xmlns:a16="http://schemas.microsoft.com/office/drawing/2014/main" id="{717FEEE3-0F15-AC4F-9D0C-9FA96FB607A8}"/>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spTree>
    <p:extLst>
      <p:ext uri="{BB962C8B-B14F-4D97-AF65-F5344CB8AC3E}">
        <p14:creationId xmlns:p14="http://schemas.microsoft.com/office/powerpoint/2010/main" val="681546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7B05-51DE-904B-BAC3-84D8841EA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F7D70-AEFC-634D-8028-740277CF06E1}"/>
              </a:ext>
            </a:extLst>
          </p:cNvPr>
          <p:cNvSpPr>
            <a:spLocks noGrp="1"/>
          </p:cNvSpPr>
          <p:nvPr>
            <p:ph type="dt" sz="half" idx="10"/>
          </p:nvPr>
        </p:nvSpPr>
        <p:spPr/>
        <p:txBody>
          <a:bodyPr/>
          <a:lstStyle/>
          <a:p>
            <a:fld id="{E3757F41-8532-DB44-BBAD-FC19B3842A4E}" type="datetime3">
              <a:rPr lang="en-US" smtClean="0"/>
              <a:t>11 January 2024</a:t>
            </a:fld>
            <a:endParaRPr lang="en-US"/>
          </a:p>
        </p:txBody>
      </p:sp>
      <p:sp>
        <p:nvSpPr>
          <p:cNvPr id="4" name="Slide Number Placeholder 3">
            <a:extLst>
              <a:ext uri="{FF2B5EF4-FFF2-40B4-BE49-F238E27FC236}">
                <a16:creationId xmlns:a16="http://schemas.microsoft.com/office/drawing/2014/main" id="{BE75D985-1FEE-7849-874F-A74B7BDA7684}"/>
              </a:ext>
            </a:extLst>
          </p:cNvPr>
          <p:cNvSpPr>
            <a:spLocks noGrp="1"/>
          </p:cNvSpPr>
          <p:nvPr>
            <p:ph type="sldNum" sz="quarter" idx="11"/>
          </p:nvPr>
        </p:nvSpPr>
        <p:spPr/>
        <p:txBody>
          <a:bodyPr/>
          <a:lstStyle/>
          <a:p>
            <a:fld id="{3D596DD7-F6AB-FD44-8264-2D65CA305CCA}" type="slidenum">
              <a:rPr lang="en-US" smtClean="0"/>
              <a:pPr/>
              <a:t>‹#›</a:t>
            </a:fld>
            <a:endParaRPr lang="en-US"/>
          </a:p>
        </p:txBody>
      </p:sp>
      <p:sp>
        <p:nvSpPr>
          <p:cNvPr id="18" name="Picture Placeholder 2">
            <a:extLst>
              <a:ext uri="{FF2B5EF4-FFF2-40B4-BE49-F238E27FC236}">
                <a16:creationId xmlns:a16="http://schemas.microsoft.com/office/drawing/2014/main" id="{B55ACCD6-AD24-2042-B69D-4D5324E564CB}"/>
              </a:ext>
            </a:extLst>
          </p:cNvPr>
          <p:cNvSpPr>
            <a:spLocks noGrp="1"/>
          </p:cNvSpPr>
          <p:nvPr>
            <p:ph type="pic" idx="12"/>
          </p:nvPr>
        </p:nvSpPr>
        <p:spPr>
          <a:xfrm>
            <a:off x="3312320" y="1665287"/>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15240291-112F-A148-A0CB-E30998DDC6C8}"/>
              </a:ext>
            </a:extLst>
          </p:cNvPr>
          <p:cNvSpPr>
            <a:spLocks noGrp="1"/>
          </p:cNvSpPr>
          <p:nvPr>
            <p:ph type="pic" idx="13"/>
          </p:nvPr>
        </p:nvSpPr>
        <p:spPr>
          <a:xfrm>
            <a:off x="300038" y="166528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EEE354B7-E00B-8E45-A605-05F30640E8F5}"/>
              </a:ext>
            </a:extLst>
          </p:cNvPr>
          <p:cNvSpPr>
            <a:spLocks noGrp="1"/>
          </p:cNvSpPr>
          <p:nvPr>
            <p:ph type="pic" idx="14"/>
          </p:nvPr>
        </p:nvSpPr>
        <p:spPr>
          <a:xfrm>
            <a:off x="300038" y="3829517"/>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812CFADB-819A-5E4E-8497-5981420E9EB5}"/>
              </a:ext>
            </a:extLst>
          </p:cNvPr>
          <p:cNvSpPr>
            <a:spLocks noGrp="1"/>
          </p:cNvSpPr>
          <p:nvPr>
            <p:ph type="pic" idx="15"/>
          </p:nvPr>
        </p:nvSpPr>
        <p:spPr>
          <a:xfrm>
            <a:off x="3295541" y="382951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Picture Placeholder 2">
            <a:extLst>
              <a:ext uri="{FF2B5EF4-FFF2-40B4-BE49-F238E27FC236}">
                <a16:creationId xmlns:a16="http://schemas.microsoft.com/office/drawing/2014/main" id="{E0B02A6F-EB3A-DD4E-904E-64A8C0153993}"/>
              </a:ext>
            </a:extLst>
          </p:cNvPr>
          <p:cNvSpPr>
            <a:spLocks noGrp="1"/>
          </p:cNvSpPr>
          <p:nvPr>
            <p:ph type="pic" idx="16"/>
          </p:nvPr>
        </p:nvSpPr>
        <p:spPr>
          <a:xfrm>
            <a:off x="9269770" y="1687612"/>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4" name="Picture Placeholder 2">
            <a:extLst>
              <a:ext uri="{FF2B5EF4-FFF2-40B4-BE49-F238E27FC236}">
                <a16:creationId xmlns:a16="http://schemas.microsoft.com/office/drawing/2014/main" id="{E277D235-C35E-9D49-B8AB-484DA7701E85}"/>
              </a:ext>
            </a:extLst>
          </p:cNvPr>
          <p:cNvSpPr>
            <a:spLocks noGrp="1"/>
          </p:cNvSpPr>
          <p:nvPr>
            <p:ph type="pic" idx="17"/>
          </p:nvPr>
        </p:nvSpPr>
        <p:spPr>
          <a:xfrm>
            <a:off x="6291045" y="1687612"/>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Picture Placeholder 2">
            <a:extLst>
              <a:ext uri="{FF2B5EF4-FFF2-40B4-BE49-F238E27FC236}">
                <a16:creationId xmlns:a16="http://schemas.microsoft.com/office/drawing/2014/main" id="{4ABE42E9-053D-5E45-8AE6-51154297F942}"/>
              </a:ext>
            </a:extLst>
          </p:cNvPr>
          <p:cNvSpPr>
            <a:spLocks noGrp="1"/>
          </p:cNvSpPr>
          <p:nvPr>
            <p:ph type="pic" idx="18"/>
          </p:nvPr>
        </p:nvSpPr>
        <p:spPr>
          <a:xfrm>
            <a:off x="9269769" y="382951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Picture Placeholder 2">
            <a:extLst>
              <a:ext uri="{FF2B5EF4-FFF2-40B4-BE49-F238E27FC236}">
                <a16:creationId xmlns:a16="http://schemas.microsoft.com/office/drawing/2014/main" id="{488D4C6A-BE68-9442-AA49-427EAD97C0E3}"/>
              </a:ext>
            </a:extLst>
          </p:cNvPr>
          <p:cNvSpPr>
            <a:spLocks noGrp="1"/>
          </p:cNvSpPr>
          <p:nvPr>
            <p:ph type="pic" idx="19"/>
          </p:nvPr>
        </p:nvSpPr>
        <p:spPr>
          <a:xfrm>
            <a:off x="6291044" y="382951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05591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itle Slide - two line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25B64-BC88-E54C-B6F1-F7B22851128E}"/>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15223DB0-0442-D745-80C5-CB7D5B9159EA}"/>
              </a:ext>
            </a:extLst>
          </p:cNvPr>
          <p:cNvPicPr>
            <a:picLocks noChangeAspect="1"/>
          </p:cNvPicPr>
          <p:nvPr userDrawn="1"/>
        </p:nvPicPr>
        <p:blipFill>
          <a:blip r:embed="rId2">
            <a:alphaModFix amt="5000"/>
          </a:blip>
          <a:stretch>
            <a:fillRect/>
          </a:stretch>
        </p:blipFill>
        <p:spPr>
          <a:xfrm>
            <a:off x="-2762477" y="2249603"/>
            <a:ext cx="33839113" cy="4860867"/>
          </a:xfrm>
          <a:prstGeom prst="rect">
            <a:avLst/>
          </a:prstGeom>
        </p:spPr>
      </p:pic>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sp>
        <p:nvSpPr>
          <p:cNvPr id="15" name="Text Placeholder 14">
            <a:extLst>
              <a:ext uri="{FF2B5EF4-FFF2-40B4-BE49-F238E27FC236}">
                <a16:creationId xmlns:a16="http://schemas.microsoft.com/office/drawing/2014/main" id="{ADCF9025-AEEC-2746-89D3-D60B13C07360}"/>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pic>
        <p:nvPicPr>
          <p:cNvPr id="16" name="Picture 15">
            <a:extLst>
              <a:ext uri="{FF2B5EF4-FFF2-40B4-BE49-F238E27FC236}">
                <a16:creationId xmlns:a16="http://schemas.microsoft.com/office/drawing/2014/main" id="{EAA6E57B-C365-134E-9E79-C91452BC3CE3}"/>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5A29F8C6-7C8A-5B48-B8FC-DD517D0EDBCA}"/>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1" name="Title 1">
            <a:extLst>
              <a:ext uri="{FF2B5EF4-FFF2-40B4-BE49-F238E27FC236}">
                <a16:creationId xmlns:a16="http://schemas.microsoft.com/office/drawing/2014/main" id="{8DDBCCC8-17BD-644E-B49D-32E9206E51FD}"/>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a:t>Presentation title</a:t>
            </a:r>
            <a:br>
              <a:rPr lang="en-GB"/>
            </a:br>
            <a:r>
              <a:rPr lang="en-GB"/>
              <a:t>two lines</a:t>
            </a:r>
            <a:endParaRPr lang="en-US"/>
          </a:p>
        </p:txBody>
      </p:sp>
    </p:spTree>
    <p:extLst>
      <p:ext uri="{BB962C8B-B14F-4D97-AF65-F5344CB8AC3E}">
        <p14:creationId xmlns:p14="http://schemas.microsoft.com/office/powerpoint/2010/main" val="70671633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7B05-51DE-904B-BAC3-84D8841EA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F7D70-AEFC-634D-8028-740277CF06E1}"/>
              </a:ext>
            </a:extLst>
          </p:cNvPr>
          <p:cNvSpPr>
            <a:spLocks noGrp="1"/>
          </p:cNvSpPr>
          <p:nvPr>
            <p:ph type="dt" sz="half" idx="10"/>
          </p:nvPr>
        </p:nvSpPr>
        <p:spPr/>
        <p:txBody>
          <a:bodyPr/>
          <a:lstStyle/>
          <a:p>
            <a:fld id="{8C4620A2-873A-0B4C-A34A-F79D3772163D}" type="datetime3">
              <a:rPr lang="en-US" smtClean="0"/>
              <a:t>11 January 2024</a:t>
            </a:fld>
            <a:endParaRPr lang="en-US"/>
          </a:p>
        </p:txBody>
      </p:sp>
      <p:sp>
        <p:nvSpPr>
          <p:cNvPr id="4" name="Slide Number Placeholder 3">
            <a:extLst>
              <a:ext uri="{FF2B5EF4-FFF2-40B4-BE49-F238E27FC236}">
                <a16:creationId xmlns:a16="http://schemas.microsoft.com/office/drawing/2014/main" id="{BE75D985-1FEE-7849-874F-A74B7BDA7684}"/>
              </a:ext>
            </a:extLst>
          </p:cNvPr>
          <p:cNvSpPr>
            <a:spLocks noGrp="1"/>
          </p:cNvSpPr>
          <p:nvPr>
            <p:ph type="sldNum" sz="quarter" idx="11"/>
          </p:nvPr>
        </p:nvSpPr>
        <p:spPr/>
        <p:txBody>
          <a:bodyPr/>
          <a:lstStyle/>
          <a:p>
            <a:fld id="{3D596DD7-F6AB-FD44-8264-2D65CA305CCA}" type="slidenum">
              <a:rPr lang="en-US" smtClean="0"/>
              <a:pPr/>
              <a:t>‹#›</a:t>
            </a:fld>
            <a:endParaRPr lang="en-US"/>
          </a:p>
        </p:txBody>
      </p:sp>
      <p:sp>
        <p:nvSpPr>
          <p:cNvPr id="18" name="Picture Placeholder 2">
            <a:extLst>
              <a:ext uri="{FF2B5EF4-FFF2-40B4-BE49-F238E27FC236}">
                <a16:creationId xmlns:a16="http://schemas.microsoft.com/office/drawing/2014/main" id="{B55ACCD6-AD24-2042-B69D-4D5324E564CB}"/>
              </a:ext>
            </a:extLst>
          </p:cNvPr>
          <p:cNvSpPr>
            <a:spLocks noGrp="1"/>
          </p:cNvSpPr>
          <p:nvPr>
            <p:ph type="pic" idx="12"/>
          </p:nvPr>
        </p:nvSpPr>
        <p:spPr>
          <a:xfrm>
            <a:off x="3312320" y="1326054"/>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15240291-112F-A148-A0CB-E30998DDC6C8}"/>
              </a:ext>
            </a:extLst>
          </p:cNvPr>
          <p:cNvSpPr>
            <a:spLocks noGrp="1"/>
          </p:cNvSpPr>
          <p:nvPr>
            <p:ph type="pic" idx="13"/>
          </p:nvPr>
        </p:nvSpPr>
        <p:spPr>
          <a:xfrm>
            <a:off x="300038" y="1326053"/>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Picture Placeholder 2">
            <a:extLst>
              <a:ext uri="{FF2B5EF4-FFF2-40B4-BE49-F238E27FC236}">
                <a16:creationId xmlns:a16="http://schemas.microsoft.com/office/drawing/2014/main" id="{E0B02A6F-EB3A-DD4E-904E-64A8C0153993}"/>
              </a:ext>
            </a:extLst>
          </p:cNvPr>
          <p:cNvSpPr>
            <a:spLocks noGrp="1"/>
          </p:cNvSpPr>
          <p:nvPr>
            <p:ph type="pic" idx="16"/>
          </p:nvPr>
        </p:nvSpPr>
        <p:spPr>
          <a:xfrm>
            <a:off x="9269770" y="1348379"/>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4" name="Picture Placeholder 2">
            <a:extLst>
              <a:ext uri="{FF2B5EF4-FFF2-40B4-BE49-F238E27FC236}">
                <a16:creationId xmlns:a16="http://schemas.microsoft.com/office/drawing/2014/main" id="{E277D235-C35E-9D49-B8AB-484DA7701E85}"/>
              </a:ext>
            </a:extLst>
          </p:cNvPr>
          <p:cNvSpPr>
            <a:spLocks noGrp="1"/>
          </p:cNvSpPr>
          <p:nvPr>
            <p:ph type="pic" idx="17"/>
          </p:nvPr>
        </p:nvSpPr>
        <p:spPr>
          <a:xfrm>
            <a:off x="6291045" y="1348379"/>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ext Placeholder 3">
            <a:extLst>
              <a:ext uri="{FF2B5EF4-FFF2-40B4-BE49-F238E27FC236}">
                <a16:creationId xmlns:a16="http://schemas.microsoft.com/office/drawing/2014/main" id="{6F904DCC-2B63-0B4B-9F12-09C1F0AB945E}"/>
              </a:ext>
            </a:extLst>
          </p:cNvPr>
          <p:cNvSpPr>
            <a:spLocks noGrp="1"/>
          </p:cNvSpPr>
          <p:nvPr>
            <p:ph type="body" sz="half" idx="2"/>
          </p:nvPr>
        </p:nvSpPr>
        <p:spPr>
          <a:xfrm>
            <a:off x="315930" y="3290403"/>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E90A6171-54FC-5D4C-B505-5235D63720BA}"/>
              </a:ext>
            </a:extLst>
          </p:cNvPr>
          <p:cNvSpPr>
            <a:spLocks noGrp="1"/>
          </p:cNvSpPr>
          <p:nvPr>
            <p:ph type="body" sz="half" idx="20"/>
          </p:nvPr>
        </p:nvSpPr>
        <p:spPr>
          <a:xfrm>
            <a:off x="3328211" y="3290403"/>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491E8B76-451B-7F4F-91AF-B26E7F2D64BE}"/>
              </a:ext>
            </a:extLst>
          </p:cNvPr>
          <p:cNvSpPr>
            <a:spLocks noGrp="1"/>
          </p:cNvSpPr>
          <p:nvPr>
            <p:ph type="body" sz="half" idx="21"/>
          </p:nvPr>
        </p:nvSpPr>
        <p:spPr>
          <a:xfrm>
            <a:off x="6291045" y="3302595"/>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ext Placeholder 3">
            <a:extLst>
              <a:ext uri="{FF2B5EF4-FFF2-40B4-BE49-F238E27FC236}">
                <a16:creationId xmlns:a16="http://schemas.microsoft.com/office/drawing/2014/main" id="{19F4E116-A582-C340-AEA5-48D9B109528A}"/>
              </a:ext>
            </a:extLst>
          </p:cNvPr>
          <p:cNvSpPr>
            <a:spLocks noGrp="1"/>
          </p:cNvSpPr>
          <p:nvPr>
            <p:ph type="body" sz="half" idx="22"/>
          </p:nvPr>
        </p:nvSpPr>
        <p:spPr>
          <a:xfrm>
            <a:off x="9291565" y="3290402"/>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915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053673-D78B-AA45-87B1-153473322AE3}"/>
              </a:ext>
            </a:extLst>
          </p:cNvPr>
          <p:cNvSpPr/>
          <p:nvPr userDrawn="1"/>
        </p:nvSpPr>
        <p:spPr>
          <a:xfrm>
            <a:off x="315928" y="1326053"/>
            <a:ext cx="11576033" cy="4893647"/>
          </a:xfrm>
          <a:prstGeom prst="rect">
            <a:avLst/>
          </a:prstGeom>
        </p:spPr>
        <p:txBody>
          <a:bodyPr wrap="square" numCol="2" spcCol="228600">
            <a:spAutoFit/>
          </a:bodyPr>
          <a:lstStyle/>
          <a:p>
            <a:r>
              <a:rPr lang="en-GB" sz="900">
                <a:effectLst/>
                <a:latin typeface="Europa-Regular" panose="02000000000000000000" pitchFamily="2" charset="77"/>
              </a:rPr>
              <a:t>This document provides certain information about </a:t>
            </a:r>
            <a:r>
              <a:rPr lang="en-GB" sz="900" err="1">
                <a:effectLst/>
                <a:latin typeface="Europa-Regular" panose="02000000000000000000" pitchFamily="2" charset="77"/>
              </a:rPr>
              <a:t>Equitix</a:t>
            </a:r>
            <a:r>
              <a:rPr lang="en-GB" sz="900">
                <a:effectLst/>
                <a:latin typeface="Europa-Regular" panose="02000000000000000000" pitchFamily="2" charset="77"/>
              </a:rPr>
              <a:t> Investment Management Limited (the Manager") and its affiliated companies (including </a:t>
            </a:r>
            <a:r>
              <a:rPr lang="en-GB" sz="900" err="1">
                <a:effectLst/>
                <a:latin typeface="Europa-Regular" panose="02000000000000000000" pitchFamily="2" charset="77"/>
              </a:rPr>
              <a:t>Equitix</a:t>
            </a:r>
            <a:r>
              <a:rPr lang="en-GB" sz="900">
                <a:effectLst/>
                <a:latin typeface="Europa-Regular" panose="02000000000000000000" pitchFamily="2" charset="77"/>
              </a:rPr>
              <a:t> Limited) (together, the "</a:t>
            </a:r>
            <a:r>
              <a:rPr lang="en-GB" sz="900" err="1">
                <a:effectLst/>
                <a:latin typeface="Europa-Regular" panose="02000000000000000000" pitchFamily="2" charset="77"/>
              </a:rPr>
              <a:t>Equitix</a:t>
            </a:r>
            <a:r>
              <a:rPr lang="en-GB" sz="900">
                <a:effectLst/>
                <a:latin typeface="Europa-Regular" panose="02000000000000000000" pitchFamily="2" charset="77"/>
              </a:rPr>
              <a:t> Group") and </a:t>
            </a:r>
            <a:r>
              <a:rPr lang="en-GB" sz="900" err="1">
                <a:effectLst/>
                <a:latin typeface="Europa-Regular" panose="02000000000000000000" pitchFamily="2" charset="77"/>
              </a:rPr>
              <a:t>Equitix</a:t>
            </a:r>
            <a:r>
              <a:rPr lang="en-GB" sz="900">
                <a:effectLst/>
                <a:latin typeface="Europa-Regular" panose="02000000000000000000" pitchFamily="2" charset="77"/>
              </a:rPr>
              <a:t> Funds (the "Funds"). This document and the information contained herein has been prepared by the Manager.</a:t>
            </a:r>
          </a:p>
          <a:p>
            <a:endParaRPr lang="en-GB" sz="900">
              <a:effectLst/>
              <a:latin typeface="Europa-Regular" panose="02000000000000000000" pitchFamily="2" charset="77"/>
            </a:endParaRPr>
          </a:p>
          <a:p>
            <a:r>
              <a:rPr lang="en-GB" sz="900">
                <a:effectLst/>
                <a:latin typeface="Europa-Regular" panose="02000000000000000000" pitchFamily="2" charset="77"/>
              </a:rPr>
              <a:t>This document is proprietary to the Manager and its contents are strictly confidential and may not be copied, distributed, published or reproduced in whole or in part or otherwise disclosed to any third party or used for any purpose other than for evaluating whether the recipient wishes to receive further information about the Fund, without the prior written consent of the Manager. Failure to comply with these restrictions may constitute a violation of applicable securities laws.</a:t>
            </a:r>
          </a:p>
          <a:p>
            <a:endParaRPr lang="en-GB" sz="900">
              <a:effectLst/>
              <a:latin typeface="Europa-Regular" panose="02000000000000000000" pitchFamily="2" charset="77"/>
            </a:endParaRPr>
          </a:p>
          <a:p>
            <a:r>
              <a:rPr lang="en-GB" sz="900">
                <a:effectLst/>
                <a:latin typeface="Europa-Regular" panose="02000000000000000000" pitchFamily="2" charset="77"/>
              </a:rPr>
              <a:t>This document is being furnished on a confidential basis to a limited number of professional clients on a "one-on-one" basis for informational and discussion purposes only and does not constitute an offer to sell or a solicitation of an offer to purchase an interest in the Funds. Any such offer or solicitation shall be made only pursuant to the confidential Private Placement Memorandum relating to the Funds, as amended or supplemented from time to time, (the "Memorandum"), which describes certain important information about the Fund (including key risks relating to an investment in Fund) and not, for the avoidance of doubt, pursuant to this document. Accordingly, nothing in this document shall form the basis of any contract or commitment whatsoever.</a:t>
            </a:r>
          </a:p>
          <a:p>
            <a:endParaRPr lang="en-GB" sz="900">
              <a:effectLst/>
              <a:latin typeface="Europa-Regular" panose="02000000000000000000" pitchFamily="2" charset="77"/>
            </a:endParaRPr>
          </a:p>
          <a:p>
            <a:r>
              <a:rPr lang="en-GB" sz="900" kern="1200">
                <a:solidFill>
                  <a:schemeClr val="tx1"/>
                </a:solidFill>
                <a:effectLst/>
                <a:latin typeface="Europa-Regular" panose="02000000000000000000" pitchFamily="2" charset="77"/>
                <a:ea typeface="+mn-ea"/>
                <a:cs typeface="+mn-cs"/>
              </a:rPr>
              <a:t>This document is qualified in its entirety by all of the information set forth in the Memorandum, including, without limitation, the contents of the section headed "Risk Factors and Conflicts of Interest". The Memorandum must be read carefully in its entirety prior to investing in Funds. This document does not constitute a part of the Memorandum. The information in this document is subject to verification and may change at any time (provided that there is no obligation on any person to update this document). </a:t>
            </a:r>
            <a:endParaRPr lang="en-GB" sz="900">
              <a:effectLst/>
              <a:latin typeface="Europa-Regular" panose="02000000000000000000" pitchFamily="2" charset="77"/>
            </a:endParaRPr>
          </a:p>
          <a:p>
            <a:endParaRPr lang="en-GB" sz="900">
              <a:effectLst/>
              <a:latin typeface="Europa-Regular" panose="02000000000000000000" pitchFamily="2" charset="77"/>
            </a:endParaRPr>
          </a:p>
          <a:p>
            <a:r>
              <a:rPr lang="en-GB" sz="900" kern="1200">
                <a:solidFill>
                  <a:schemeClr val="tx1"/>
                </a:solidFill>
                <a:effectLst/>
                <a:latin typeface="Europa-Regular" panose="02000000000000000000" pitchFamily="2" charset="77"/>
                <a:ea typeface="+mn-ea"/>
                <a:cs typeface="+mn-cs"/>
              </a:rPr>
              <a:t>It is based on or derived from information which is believed to be reliable, however no representation or warranty is made that it is fair, accurate or complete. Accordingly, nothing in this document may be relied on by any person.</a:t>
            </a:r>
          </a:p>
          <a:p>
            <a:endParaRPr lang="en-GB" sz="900" kern="1200">
              <a:solidFill>
                <a:schemeClr val="tx1"/>
              </a:solidFill>
              <a:effectLst/>
              <a:latin typeface="Europa-Regular" panose="02000000000000000000" pitchFamily="2" charset="77"/>
              <a:ea typeface="+mn-ea"/>
              <a:cs typeface="+mn-cs"/>
            </a:endParaRPr>
          </a:p>
          <a:p>
            <a:r>
              <a:rPr lang="en-GB" sz="900" kern="1200">
                <a:solidFill>
                  <a:schemeClr val="tx1"/>
                </a:solidFill>
                <a:effectLst/>
                <a:latin typeface="Europa-Regular" panose="02000000000000000000" pitchFamily="2" charset="77"/>
                <a:ea typeface="+mn-ea"/>
                <a:cs typeface="+mn-cs"/>
              </a:rPr>
              <a:t>In particular, the statements contained in this document, such as "may," "will," "should," expect," "anticipate," "estimate," "intend," "continue" and "believe" and other similar expressions or comparative terminology are forward-looking statements. Due to various risks, uncertainties and assumptions, actual events or results or the actual performance of the Fund may differ materially from those reflected in or contemplated by such forward-looking statements. As a result, investors should not rely on such forward-looking statements in making their investment decisions. No representation or warranty is made as to the achievement or reasonableness of, and no reliance should be placed on, such forward-looking statements.</a:t>
            </a:r>
          </a:p>
          <a:p>
            <a:endParaRPr lang="en-GB" sz="900" kern="1200">
              <a:solidFill>
                <a:schemeClr val="tx1"/>
              </a:solidFill>
              <a:effectLst/>
              <a:latin typeface="Europa-Regular" panose="02000000000000000000" pitchFamily="2" charset="77"/>
              <a:ea typeface="+mn-ea"/>
              <a:cs typeface="+mn-cs"/>
            </a:endParaRPr>
          </a:p>
          <a:p>
            <a:r>
              <a:rPr lang="en-GB" sz="900" kern="1200">
                <a:solidFill>
                  <a:schemeClr val="tx1"/>
                </a:solidFill>
                <a:effectLst/>
                <a:latin typeface="Europa-Regular" panose="02000000000000000000" pitchFamily="2" charset="77"/>
                <a:ea typeface="+mn-ea"/>
                <a:cs typeface="+mn-cs"/>
              </a:rPr>
              <a:t>In addition, this document contains historical performance information, target returns, benchmarks and an illustrative investment portfolio. The Fund will have no investment history at its launch. All such information is included in this document for illustrative purposes only and should not be relied upon by any person in making an investment decision. Past performance is not a reliable indicator of future results and the Fund may not make the same investments as those reflected in the illustrative portfolio or the performance information contained in this document. There can be no assurance that targeted or projected returns will be achieved. The value of any investment made by an investor can go down as well as up and an investor may lose its entire investment.</a:t>
            </a:r>
          </a:p>
          <a:p>
            <a:endParaRPr lang="en-GB" sz="900" kern="1200">
              <a:solidFill>
                <a:schemeClr val="tx1"/>
              </a:solidFill>
              <a:effectLst/>
              <a:latin typeface="Europa-Regular" panose="02000000000000000000" pitchFamily="2" charset="77"/>
              <a:ea typeface="+mn-ea"/>
              <a:cs typeface="+mn-cs"/>
            </a:endParaRPr>
          </a:p>
          <a:p>
            <a:endParaRPr lang="en-GB" sz="900" kern="1200">
              <a:solidFill>
                <a:schemeClr val="tx1"/>
              </a:solidFill>
              <a:effectLst/>
              <a:latin typeface="Europa-Regular" panose="02000000000000000000" pitchFamily="2" charset="77"/>
              <a:ea typeface="+mn-ea"/>
              <a:cs typeface="+mn-cs"/>
            </a:endParaRPr>
          </a:p>
          <a:p>
            <a:r>
              <a:rPr lang="en-GB" sz="900" kern="1200">
                <a:solidFill>
                  <a:schemeClr val="tx1"/>
                </a:solidFill>
                <a:effectLst/>
                <a:latin typeface="Europa-Regular" panose="02000000000000000000" pitchFamily="2" charset="77"/>
                <a:ea typeface="+mn-ea"/>
                <a:cs typeface="+mn-cs"/>
              </a:rPr>
              <a:t>Prospective investors should be aware that an investment in the Fund involves a high degree of risk and could result in the loss of all or substantially all of their investment.</a:t>
            </a:r>
          </a:p>
          <a:p>
            <a:endParaRPr lang="en-GB" sz="900">
              <a:effectLst/>
              <a:latin typeface="Europa-Regular" panose="02000000000000000000" pitchFamily="2" charset="77"/>
            </a:endParaRPr>
          </a:p>
          <a:p>
            <a:r>
              <a:rPr lang="en-GB" sz="900" kern="1200">
                <a:solidFill>
                  <a:schemeClr val="tx1"/>
                </a:solidFill>
                <a:effectLst/>
                <a:latin typeface="Europa-Regular" panose="02000000000000000000" pitchFamily="2" charset="77"/>
                <a:ea typeface="+mn-ea"/>
                <a:cs typeface="+mn-cs"/>
              </a:rPr>
              <a:t>This document does not, and is not intended to, constitute advice and should not be relied upon as such. Investors should obtain their own tax, legal, accounting or other advice prior to making any investment.</a:t>
            </a:r>
          </a:p>
          <a:p>
            <a:endParaRPr lang="en-GB" sz="900" kern="1200">
              <a:solidFill>
                <a:schemeClr val="tx1"/>
              </a:solidFill>
              <a:effectLst/>
              <a:latin typeface="Europa-Regular" panose="02000000000000000000" pitchFamily="2" charset="77"/>
              <a:ea typeface="+mn-ea"/>
              <a:cs typeface="+mn-cs"/>
            </a:endParaRPr>
          </a:p>
          <a:p>
            <a:r>
              <a:rPr lang="en-GB" sz="900" kern="1200">
                <a:solidFill>
                  <a:schemeClr val="tx1"/>
                </a:solidFill>
                <a:effectLst/>
                <a:latin typeface="Europa-Regular" panose="02000000000000000000" pitchFamily="2" charset="77"/>
                <a:ea typeface="+mn-ea"/>
                <a:cs typeface="+mn-cs"/>
              </a:rPr>
              <a:t>Investors should determine for themselves the relevance of the information contained in this document and any subsequent decision to invest in the Fund should be based on such investigation as they themselves deem necessary. An investment in the Fund is suitable only for professional clients and requires the financial ability and willingness to accept the high risks and lack of liquidity inherent in such a transaction.</a:t>
            </a:r>
          </a:p>
          <a:p>
            <a:endParaRPr lang="en-GB" sz="900" kern="1200">
              <a:solidFill>
                <a:schemeClr val="tx1"/>
              </a:solidFill>
              <a:effectLst/>
              <a:latin typeface="Europa-Regular" panose="02000000000000000000" pitchFamily="2" charset="77"/>
              <a:ea typeface="+mn-ea"/>
              <a:cs typeface="+mn-cs"/>
            </a:endParaRPr>
          </a:p>
          <a:p>
            <a:r>
              <a:rPr lang="en-GB" sz="900" kern="1200">
                <a:solidFill>
                  <a:schemeClr val="tx1"/>
                </a:solidFill>
                <a:effectLst/>
                <a:latin typeface="Europa-Regular" panose="02000000000000000000" pitchFamily="2" charset="77"/>
                <a:ea typeface="+mn-ea"/>
                <a:cs typeface="+mn-cs"/>
              </a:rPr>
              <a:t>To the maximum extent permitted by law, no liability whatsoever is accepted by the Manager or any other member of the </a:t>
            </a:r>
            <a:r>
              <a:rPr lang="en-GB" sz="900" kern="1200" err="1">
                <a:solidFill>
                  <a:schemeClr val="tx1"/>
                </a:solidFill>
                <a:effectLst/>
                <a:latin typeface="Europa-Regular" panose="02000000000000000000" pitchFamily="2" charset="77"/>
                <a:ea typeface="+mn-ea"/>
                <a:cs typeface="+mn-cs"/>
              </a:rPr>
              <a:t>Equitix</a:t>
            </a:r>
            <a:r>
              <a:rPr lang="en-GB" sz="900" kern="1200">
                <a:solidFill>
                  <a:schemeClr val="tx1"/>
                </a:solidFill>
                <a:effectLst/>
                <a:latin typeface="Europa-Regular" panose="02000000000000000000" pitchFamily="2" charset="77"/>
                <a:ea typeface="+mn-ea"/>
                <a:cs typeface="+mn-cs"/>
              </a:rPr>
              <a:t> Group, or any of such persons' directors, officers, employees or affiliates, or the Fund or any other person for any loss howsoever arising, directly or indirectly, from any use of or reliance on this document or the information or opinions contained herein or otherwise arising in connection here with.</a:t>
            </a:r>
          </a:p>
          <a:p>
            <a:endParaRPr lang="en-GB" sz="900" kern="1200">
              <a:solidFill>
                <a:schemeClr val="tx1"/>
              </a:solidFill>
              <a:effectLst/>
              <a:latin typeface="Europa-Regular" panose="02000000000000000000" pitchFamily="2" charset="77"/>
              <a:ea typeface="+mn-ea"/>
              <a:cs typeface="+mn-cs"/>
            </a:endParaRPr>
          </a:p>
          <a:p>
            <a:r>
              <a:rPr lang="en-GB" sz="900" kern="1200">
                <a:solidFill>
                  <a:schemeClr val="tx1"/>
                </a:solidFill>
                <a:effectLst/>
                <a:latin typeface="Europa-Regular" panose="02000000000000000000" pitchFamily="2" charset="77"/>
                <a:ea typeface="+mn-ea"/>
                <a:cs typeface="+mn-cs"/>
              </a:rPr>
              <a:t>This document is provided to you subject to the above terms and by accepting this document and not promptly returning it to the Manager you will be deemed to have agreed to such terms.</a:t>
            </a:r>
          </a:p>
          <a:p>
            <a:endParaRPr lang="en-GB" sz="900">
              <a:effectLst/>
              <a:latin typeface="Europa-Regular" panose="02000000000000000000" pitchFamily="2" charset="77"/>
            </a:endParaRPr>
          </a:p>
        </p:txBody>
      </p:sp>
      <p:sp>
        <p:nvSpPr>
          <p:cNvPr id="9" name="Rectangle 8">
            <a:extLst>
              <a:ext uri="{FF2B5EF4-FFF2-40B4-BE49-F238E27FC236}">
                <a16:creationId xmlns:a16="http://schemas.microsoft.com/office/drawing/2014/main" id="{95823744-03A6-4F48-BB46-6EE66363C026}"/>
              </a:ext>
            </a:extLst>
          </p:cNvPr>
          <p:cNvSpPr/>
          <p:nvPr userDrawn="1"/>
        </p:nvSpPr>
        <p:spPr>
          <a:xfrm>
            <a:off x="305555" y="232272"/>
            <a:ext cx="2545890" cy="769441"/>
          </a:xfrm>
          <a:prstGeom prst="rect">
            <a:avLst/>
          </a:prstGeom>
        </p:spPr>
        <p:txBody>
          <a:bodyPr wrap="none">
            <a:spAutoFit/>
          </a:bodyPr>
          <a:lstStyle/>
          <a:p>
            <a:r>
              <a:rPr lang="en-GB" sz="4400" b="0" i="0">
                <a:solidFill>
                  <a:schemeClr val="accent1"/>
                </a:solidFill>
                <a:latin typeface="Calibri Light" panose="020F0302020204030204" pitchFamily="34" charset="0"/>
                <a:cs typeface="Calibri Light" panose="020F0302020204030204" pitchFamily="34" charset="0"/>
              </a:rPr>
              <a:t>Disclaimer</a:t>
            </a:r>
            <a:endParaRPr lang="en-US" sz="4400" b="0" i="0">
              <a:solidFill>
                <a:schemeClr val="accent1"/>
              </a:solidFill>
              <a:latin typeface="Calibri Light" panose="020F0302020204030204" pitchFamily="34" charset="0"/>
              <a:cs typeface="Calibri Light" panose="020F0302020204030204" pitchFamily="34" charset="0"/>
            </a:endParaRPr>
          </a:p>
        </p:txBody>
      </p:sp>
      <p:sp>
        <p:nvSpPr>
          <p:cNvPr id="6" name="Date Placeholder 3">
            <a:extLst>
              <a:ext uri="{FF2B5EF4-FFF2-40B4-BE49-F238E27FC236}">
                <a16:creationId xmlns:a16="http://schemas.microsoft.com/office/drawing/2014/main" id="{64138DB9-D9DE-584D-A32A-FCBBE1878581}"/>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7" name="Slide Number Placeholder 5">
            <a:extLst>
              <a:ext uri="{FF2B5EF4-FFF2-40B4-BE49-F238E27FC236}">
                <a16:creationId xmlns:a16="http://schemas.microsoft.com/office/drawing/2014/main" id="{9A45BBA5-BA6A-A244-9F25-3F2C9A98EB09}"/>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spTree>
    <p:extLst>
      <p:ext uri="{BB962C8B-B14F-4D97-AF65-F5344CB8AC3E}">
        <p14:creationId xmlns:p14="http://schemas.microsoft.com/office/powerpoint/2010/main" val="155988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25B64-BC88-E54C-B6F1-F7B22851128E}"/>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15223DB0-0442-D745-80C5-CB7D5B9159EA}"/>
              </a:ext>
            </a:extLst>
          </p:cNvPr>
          <p:cNvPicPr>
            <a:picLocks noChangeAspect="1"/>
          </p:cNvPicPr>
          <p:nvPr userDrawn="1"/>
        </p:nvPicPr>
        <p:blipFill>
          <a:blip r:embed="rId2">
            <a:alphaModFix amt="5000"/>
          </a:blip>
          <a:stretch>
            <a:fillRect/>
          </a:stretch>
        </p:blipFill>
        <p:spPr>
          <a:xfrm>
            <a:off x="-2762477" y="2249603"/>
            <a:ext cx="33839113" cy="4860867"/>
          </a:xfrm>
          <a:prstGeom prst="rect">
            <a:avLst/>
          </a:prstGeom>
        </p:spPr>
      </p:pic>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9" name="Title 1">
            <a:extLst>
              <a:ext uri="{FF2B5EF4-FFF2-40B4-BE49-F238E27FC236}">
                <a16:creationId xmlns:a16="http://schemas.microsoft.com/office/drawing/2014/main" id="{0B8D57D4-0AD9-E942-B5B2-CC04E28B9116}"/>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Thank you</a:t>
            </a:r>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09616FCB-A79C-8C4F-B577-70DFB44E2509}"/>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1" name="Picture 10">
            <a:extLst>
              <a:ext uri="{FF2B5EF4-FFF2-40B4-BE49-F238E27FC236}">
                <a16:creationId xmlns:a16="http://schemas.microsoft.com/office/drawing/2014/main" id="{F43B7C2D-4EBD-4E47-9E24-5A1AD3F29345}"/>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5" name="Text Placeholder 14">
            <a:extLst>
              <a:ext uri="{FF2B5EF4-FFF2-40B4-BE49-F238E27FC236}">
                <a16:creationId xmlns:a16="http://schemas.microsoft.com/office/drawing/2014/main" id="{E02780F2-E5E6-1941-B740-E032CA4A1E8B}"/>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Any questions?</a:t>
            </a:r>
          </a:p>
        </p:txBody>
      </p:sp>
    </p:spTree>
    <p:extLst>
      <p:ext uri="{BB962C8B-B14F-4D97-AF65-F5344CB8AC3E}">
        <p14:creationId xmlns:p14="http://schemas.microsoft.com/office/powerpoint/2010/main" val="199220455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use styles - REFERENC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AE42-341D-7B4B-AD31-25C878AD7B6D}"/>
              </a:ext>
            </a:extLst>
          </p:cNvPr>
          <p:cNvSpPr>
            <a:spLocks noGrp="1"/>
          </p:cNvSpPr>
          <p:nvPr>
            <p:ph type="title" hasCustomPrompt="1"/>
          </p:nvPr>
        </p:nvSpPr>
        <p:spPr>
          <a:xfrm>
            <a:off x="300037" y="365125"/>
            <a:ext cx="11591925" cy="542925"/>
          </a:xfrm>
          <a:prstGeom prst="rect">
            <a:avLst/>
          </a:prstGeom>
        </p:spPr>
        <p:txBody>
          <a:bodyPr anchor="ctr"/>
          <a:lstStyle/>
          <a:p>
            <a:r>
              <a:rPr lang="en-US"/>
              <a:t>Please adhere to the following house style:</a:t>
            </a:r>
          </a:p>
        </p:txBody>
      </p:sp>
      <p:sp>
        <p:nvSpPr>
          <p:cNvPr id="3" name="Content Placeholder 2">
            <a:extLst>
              <a:ext uri="{FF2B5EF4-FFF2-40B4-BE49-F238E27FC236}">
                <a16:creationId xmlns:a16="http://schemas.microsoft.com/office/drawing/2014/main" id="{DBE3916D-F318-9E49-A869-F992AB3524F6}"/>
              </a:ext>
            </a:extLst>
          </p:cNvPr>
          <p:cNvSpPr>
            <a:spLocks noGrp="1"/>
          </p:cNvSpPr>
          <p:nvPr>
            <p:ph sz="half" idx="1" hasCustomPrompt="1"/>
          </p:nvPr>
        </p:nvSpPr>
        <p:spPr>
          <a:xfrm>
            <a:off x="300038" y="1326053"/>
            <a:ext cx="5600918" cy="4500562"/>
          </a:xfrm>
        </p:spPr>
        <p:txBody>
          <a:bodyPr/>
          <a:lstStyle>
            <a:lvl1pPr marL="0" indent="0">
              <a:lnSpc>
                <a:spcPct val="150000"/>
              </a:lnSpc>
              <a:buFontTx/>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Presentation title text – 60pt</a:t>
            </a:r>
            <a:br>
              <a:rPr lang="en-GB"/>
            </a:br>
            <a:r>
              <a:rPr lang="en-GB"/>
              <a:t>Slide title text – 44pt</a:t>
            </a:r>
            <a:br>
              <a:rPr lang="en-GB"/>
            </a:br>
            <a:r>
              <a:rPr lang="en-GB"/>
              <a:t>Section title text – 44pt</a:t>
            </a:r>
            <a:br>
              <a:rPr lang="en-GB"/>
            </a:br>
            <a:r>
              <a:rPr lang="en-GB"/>
              <a:t>Main body text – 20pt</a:t>
            </a:r>
            <a:br>
              <a:rPr lang="en-GB"/>
            </a:br>
            <a:r>
              <a:rPr lang="en-GB"/>
              <a:t>Secondary body text – 18pt</a:t>
            </a:r>
            <a:br>
              <a:rPr lang="en-GB"/>
            </a:br>
            <a:r>
              <a:rPr lang="en-GB"/>
              <a:t>Smaller text – 16pt</a:t>
            </a:r>
            <a:br>
              <a:rPr lang="en-GB"/>
            </a:br>
            <a:r>
              <a:rPr lang="en-GB"/>
              <a:t>Small text – 14pt</a:t>
            </a:r>
            <a:br>
              <a:rPr lang="en-GB"/>
            </a:br>
            <a:r>
              <a:rPr lang="en-GB"/>
              <a:t>Smallest text – 12pt</a:t>
            </a:r>
            <a:br>
              <a:rPr lang="en-GB"/>
            </a:br>
            <a:r>
              <a:rPr lang="en-GB"/>
              <a:t>Footer, page number text – 12pt</a:t>
            </a:r>
            <a:br>
              <a:rPr lang="en-US"/>
            </a:br>
            <a:r>
              <a:rPr lang="en-US"/>
              <a:t>Disclaimer text </a:t>
            </a:r>
            <a:r>
              <a:rPr lang="en-GB"/>
              <a:t>– 8pt</a:t>
            </a:r>
          </a:p>
        </p:txBody>
      </p:sp>
      <p:sp>
        <p:nvSpPr>
          <p:cNvPr id="4" name="Content Placeholder 3">
            <a:extLst>
              <a:ext uri="{FF2B5EF4-FFF2-40B4-BE49-F238E27FC236}">
                <a16:creationId xmlns:a16="http://schemas.microsoft.com/office/drawing/2014/main" id="{35EED3FE-BB58-1E41-AA4C-42B1345C7FE8}"/>
              </a:ext>
            </a:extLst>
          </p:cNvPr>
          <p:cNvSpPr>
            <a:spLocks noGrp="1"/>
          </p:cNvSpPr>
          <p:nvPr>
            <p:ph sz="half" idx="2" hasCustomPrompt="1"/>
          </p:nvPr>
        </p:nvSpPr>
        <p:spPr>
          <a:xfrm>
            <a:off x="6291045" y="1326053"/>
            <a:ext cx="5600917" cy="4508800"/>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Europa Regular (Headings)</a:t>
            </a:r>
            <a:br>
              <a:rPr lang="en-GB"/>
            </a:br>
            <a:r>
              <a:rPr lang="en-GB"/>
              <a:t>For use for headings</a:t>
            </a:r>
            <a:br>
              <a:rPr lang="en-GB"/>
            </a:br>
            <a:br>
              <a:rPr lang="en-GB"/>
            </a:br>
            <a:r>
              <a:rPr lang="en-GB"/>
              <a:t>Europa Bold (Sub Headings)</a:t>
            </a:r>
            <a:br>
              <a:rPr lang="en-GB"/>
            </a:br>
            <a:r>
              <a:rPr lang="en-GB"/>
              <a:t>For use for sub headings</a:t>
            </a:r>
            <a:br>
              <a:rPr lang="en-GB"/>
            </a:br>
            <a:br>
              <a:rPr lang="en-GB"/>
            </a:br>
            <a:r>
              <a:rPr lang="en-GB"/>
              <a:t>Europa Light (Body)</a:t>
            </a:r>
            <a:br>
              <a:rPr lang="en-GB"/>
            </a:br>
            <a:r>
              <a:rPr lang="en-GB"/>
              <a:t>For use for body</a:t>
            </a:r>
            <a:br>
              <a:rPr lang="en-GB"/>
            </a:br>
            <a:br>
              <a:rPr lang="en-GB"/>
            </a:br>
            <a:r>
              <a:rPr lang="en-GB"/>
              <a:t>Do also have a look at the slide selection for a wide variety of layouts and images</a:t>
            </a:r>
          </a:p>
        </p:txBody>
      </p:sp>
    </p:spTree>
    <p:extLst>
      <p:ext uri="{BB962C8B-B14F-4D97-AF65-F5344CB8AC3E}">
        <p14:creationId xmlns:p14="http://schemas.microsoft.com/office/powerpoint/2010/main" val="245483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8"/>
          </a:xfrm>
          <a:prstGeom prst="rect">
            <a:avLst/>
          </a:prstGeom>
        </p:spPr>
      </p:pic>
      <p:sp>
        <p:nvSpPr>
          <p:cNvPr id="21" name="Title 1">
            <a:extLst>
              <a:ext uri="{FF2B5EF4-FFF2-40B4-BE49-F238E27FC236}">
                <a16:creationId xmlns:a16="http://schemas.microsoft.com/office/drawing/2014/main" id="{C33E8178-ED85-914C-BFF1-61BA64981C10}"/>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Presentation title</a:t>
            </a:r>
            <a:endParaRPr lang="en-US"/>
          </a:p>
        </p:txBody>
      </p:sp>
      <p:pic>
        <p:nvPicPr>
          <p:cNvPr id="22" name="Picture 21">
            <a:extLst>
              <a:ext uri="{FF2B5EF4-FFF2-40B4-BE49-F238E27FC236}">
                <a16:creationId xmlns:a16="http://schemas.microsoft.com/office/drawing/2014/main" id="{6BE9DBB6-DACB-C34F-BAE5-C03799E0379B}"/>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23" name="Picture 22">
            <a:extLst>
              <a:ext uri="{FF2B5EF4-FFF2-40B4-BE49-F238E27FC236}">
                <a16:creationId xmlns:a16="http://schemas.microsoft.com/office/drawing/2014/main" id="{E5526FA6-4820-EC4B-BA1A-8E5A7BC8A31A}"/>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24" name="Text Placeholder 14">
            <a:extLst>
              <a:ext uri="{FF2B5EF4-FFF2-40B4-BE49-F238E27FC236}">
                <a16:creationId xmlns:a16="http://schemas.microsoft.com/office/drawing/2014/main" id="{EA54F025-A028-4C4B-BBA4-971B52B39A14}"/>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spTree>
    <p:extLst>
      <p:ext uri="{BB962C8B-B14F-4D97-AF65-F5344CB8AC3E}">
        <p14:creationId xmlns:p14="http://schemas.microsoft.com/office/powerpoint/2010/main" val="20153834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8"/>
          </a:xfrm>
          <a:prstGeom prst="rect">
            <a:avLst/>
          </a:prstGeom>
        </p:spPr>
      </p:pic>
      <p:sp>
        <p:nvSpPr>
          <p:cNvPr id="15" name="Text Placeholder 14">
            <a:extLst>
              <a:ext uri="{FF2B5EF4-FFF2-40B4-BE49-F238E27FC236}">
                <a16:creationId xmlns:a16="http://schemas.microsoft.com/office/drawing/2014/main" id="{A34A1FB1-8525-B044-9C60-2743767EBD23}"/>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pic>
        <p:nvPicPr>
          <p:cNvPr id="16" name="Picture 15">
            <a:extLst>
              <a:ext uri="{FF2B5EF4-FFF2-40B4-BE49-F238E27FC236}">
                <a16:creationId xmlns:a16="http://schemas.microsoft.com/office/drawing/2014/main" id="{90CC9835-B410-024B-B387-0B013E15C29D}"/>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AEF4A90E-DEF6-0C49-BBFB-52C32986099F}"/>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1" name="Title 1">
            <a:extLst>
              <a:ext uri="{FF2B5EF4-FFF2-40B4-BE49-F238E27FC236}">
                <a16:creationId xmlns:a16="http://schemas.microsoft.com/office/drawing/2014/main" id="{E48D831B-8C0C-5A4E-9B23-1D0C64C315EB}"/>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a:t>Presentation title</a:t>
            </a:r>
            <a:br>
              <a:rPr lang="en-GB"/>
            </a:br>
            <a:r>
              <a:rPr lang="en-GB"/>
              <a:t>two lines</a:t>
            </a:r>
            <a:endParaRPr lang="en-US"/>
          </a:p>
        </p:txBody>
      </p:sp>
    </p:spTree>
    <p:extLst>
      <p:ext uri="{BB962C8B-B14F-4D97-AF65-F5344CB8AC3E}">
        <p14:creationId xmlns:p14="http://schemas.microsoft.com/office/powerpoint/2010/main" val="2927128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4" name="Title 1">
            <a:extLst>
              <a:ext uri="{FF2B5EF4-FFF2-40B4-BE49-F238E27FC236}">
                <a16:creationId xmlns:a16="http://schemas.microsoft.com/office/drawing/2014/main" id="{978161C0-F62C-3B43-832B-446E2D3A1B94}"/>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Presentation title</a:t>
            </a:r>
            <a:endParaRPr lang="en-US"/>
          </a:p>
        </p:txBody>
      </p:sp>
      <p:pic>
        <p:nvPicPr>
          <p:cNvPr id="15" name="Picture 14">
            <a:extLst>
              <a:ext uri="{FF2B5EF4-FFF2-40B4-BE49-F238E27FC236}">
                <a16:creationId xmlns:a16="http://schemas.microsoft.com/office/drawing/2014/main" id="{32CAE5AC-BFF8-414F-B371-B09270CBEAF9}"/>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2C8C4B2D-F121-3249-B180-C14AED710DCA}"/>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7" name="Text Placeholder 14">
            <a:extLst>
              <a:ext uri="{FF2B5EF4-FFF2-40B4-BE49-F238E27FC236}">
                <a16:creationId xmlns:a16="http://schemas.microsoft.com/office/drawing/2014/main" id="{614B6911-8F3F-5042-A5D3-EFA89DB89EE3}"/>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spTree>
    <p:extLst>
      <p:ext uri="{BB962C8B-B14F-4D97-AF65-F5344CB8AC3E}">
        <p14:creationId xmlns:p14="http://schemas.microsoft.com/office/powerpoint/2010/main" val="1896724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5" name="Text Placeholder 14">
            <a:extLst>
              <a:ext uri="{FF2B5EF4-FFF2-40B4-BE49-F238E27FC236}">
                <a16:creationId xmlns:a16="http://schemas.microsoft.com/office/drawing/2014/main" id="{27A0FDFD-E9F6-8E45-858B-64A2349684EB}"/>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pic>
        <p:nvPicPr>
          <p:cNvPr id="16" name="Picture 15">
            <a:extLst>
              <a:ext uri="{FF2B5EF4-FFF2-40B4-BE49-F238E27FC236}">
                <a16:creationId xmlns:a16="http://schemas.microsoft.com/office/drawing/2014/main" id="{B36DBA03-C36F-F34D-A184-E8F3247D5EC2}"/>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9D84FE61-E0B3-3B46-AE08-0CC1E1217BF5}"/>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2" name="Title 1">
            <a:extLst>
              <a:ext uri="{FF2B5EF4-FFF2-40B4-BE49-F238E27FC236}">
                <a16:creationId xmlns:a16="http://schemas.microsoft.com/office/drawing/2014/main" id="{9B2A1DC3-C32A-6B48-A646-9203744FC136}"/>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a:t>Presentation title</a:t>
            </a:r>
            <a:br>
              <a:rPr lang="en-GB"/>
            </a:br>
            <a:r>
              <a:rPr lang="en-GB"/>
              <a:t>two lines</a:t>
            </a:r>
            <a:endParaRPr lang="en-US"/>
          </a:p>
        </p:txBody>
      </p:sp>
    </p:spTree>
    <p:extLst>
      <p:ext uri="{BB962C8B-B14F-4D97-AF65-F5344CB8AC3E}">
        <p14:creationId xmlns:p14="http://schemas.microsoft.com/office/powerpoint/2010/main" val="16996573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4" name="Title 1">
            <a:extLst>
              <a:ext uri="{FF2B5EF4-FFF2-40B4-BE49-F238E27FC236}">
                <a16:creationId xmlns:a16="http://schemas.microsoft.com/office/drawing/2014/main" id="{96A42B4C-5CF6-8C4C-9FE7-5088A65F0B95}"/>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Presentation title</a:t>
            </a:r>
            <a:endParaRPr lang="en-US"/>
          </a:p>
        </p:txBody>
      </p:sp>
      <p:pic>
        <p:nvPicPr>
          <p:cNvPr id="15" name="Picture 14">
            <a:extLst>
              <a:ext uri="{FF2B5EF4-FFF2-40B4-BE49-F238E27FC236}">
                <a16:creationId xmlns:a16="http://schemas.microsoft.com/office/drawing/2014/main" id="{F560B866-56A5-AA42-B244-7F984B8F3E2B}"/>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147F5403-AA1D-0643-A032-DEBCE7EDDC89}"/>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7" name="Text Placeholder 14">
            <a:extLst>
              <a:ext uri="{FF2B5EF4-FFF2-40B4-BE49-F238E27FC236}">
                <a16:creationId xmlns:a16="http://schemas.microsoft.com/office/drawing/2014/main" id="{D7DC61D3-1E37-9346-91F1-997512A3AD70}"/>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spTree>
    <p:extLst>
      <p:ext uri="{BB962C8B-B14F-4D97-AF65-F5344CB8AC3E}">
        <p14:creationId xmlns:p14="http://schemas.microsoft.com/office/powerpoint/2010/main" val="1119427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4" name="Text Placeholder 14">
            <a:extLst>
              <a:ext uri="{FF2B5EF4-FFF2-40B4-BE49-F238E27FC236}">
                <a16:creationId xmlns:a16="http://schemas.microsoft.com/office/drawing/2014/main" id="{54C10052-2B68-7046-85CB-B0EC2122F268}"/>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pic>
        <p:nvPicPr>
          <p:cNvPr id="15" name="Picture 14">
            <a:extLst>
              <a:ext uri="{FF2B5EF4-FFF2-40B4-BE49-F238E27FC236}">
                <a16:creationId xmlns:a16="http://schemas.microsoft.com/office/drawing/2014/main" id="{2F49F081-76AE-7D4B-BD54-4BA23C99CBC1}"/>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E9AC1391-A018-0847-8E84-C80D9ADADA43}"/>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2" name="Title 1">
            <a:extLst>
              <a:ext uri="{FF2B5EF4-FFF2-40B4-BE49-F238E27FC236}">
                <a16:creationId xmlns:a16="http://schemas.microsoft.com/office/drawing/2014/main" id="{05361229-7C9D-AC40-B2C6-1AB0A8689B86}"/>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a:t>Presentation title</a:t>
            </a:r>
            <a:br>
              <a:rPr lang="en-GB"/>
            </a:br>
            <a:r>
              <a:rPr lang="en-GB"/>
              <a:t>two lines</a:t>
            </a:r>
            <a:endParaRPr lang="en-US"/>
          </a:p>
        </p:txBody>
      </p:sp>
    </p:spTree>
    <p:extLst>
      <p:ext uri="{BB962C8B-B14F-4D97-AF65-F5344CB8AC3E}">
        <p14:creationId xmlns:p14="http://schemas.microsoft.com/office/powerpoint/2010/main" val="3885487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D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19" y="2775777"/>
            <a:ext cx="19099675" cy="4721667"/>
          </a:xfrm>
          <a:prstGeom prst="rect">
            <a:avLst/>
          </a:prstGeom>
        </p:spPr>
      </p:pic>
      <p:sp>
        <p:nvSpPr>
          <p:cNvPr id="14" name="Title 1">
            <a:extLst>
              <a:ext uri="{FF2B5EF4-FFF2-40B4-BE49-F238E27FC236}">
                <a16:creationId xmlns:a16="http://schemas.microsoft.com/office/drawing/2014/main" id="{4D4F9BA3-9E5D-4D43-A4AA-CCC94F21C740}"/>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a:t>Presentation title</a:t>
            </a:r>
            <a:endParaRPr lang="en-US"/>
          </a:p>
        </p:txBody>
      </p:sp>
      <p:pic>
        <p:nvPicPr>
          <p:cNvPr id="15" name="Picture 14">
            <a:extLst>
              <a:ext uri="{FF2B5EF4-FFF2-40B4-BE49-F238E27FC236}">
                <a16:creationId xmlns:a16="http://schemas.microsoft.com/office/drawing/2014/main" id="{2515D8FA-E346-974C-86BF-2A17066D27C0}"/>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E85F2AB1-12F3-C544-9FBD-3854E28AD348}"/>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7" name="Text Placeholder 14">
            <a:extLst>
              <a:ext uri="{FF2B5EF4-FFF2-40B4-BE49-F238E27FC236}">
                <a16:creationId xmlns:a16="http://schemas.microsoft.com/office/drawing/2014/main" id="{AA0CA205-182D-4648-8FA6-5448C43CD383}"/>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Secondary title / Date, Year</a:t>
            </a:r>
          </a:p>
        </p:txBody>
      </p:sp>
    </p:spTree>
    <p:extLst>
      <p:ext uri="{BB962C8B-B14F-4D97-AF65-F5344CB8AC3E}">
        <p14:creationId xmlns:p14="http://schemas.microsoft.com/office/powerpoint/2010/main" val="37943697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ACA918-9FAC-BE45-BAD6-69F6DAF8B0F7}"/>
              </a:ext>
            </a:extLst>
          </p:cNvPr>
          <p:cNvPicPr>
            <a:picLocks noChangeAspect="1"/>
          </p:cNvPicPr>
          <p:nvPr userDrawn="1"/>
        </p:nvPicPr>
        <p:blipFill>
          <a:blip r:embed="rId25">
            <a:alphaModFix amt="50000"/>
          </a:blip>
          <a:srcRect/>
          <a:stretch/>
        </p:blipFill>
        <p:spPr>
          <a:xfrm>
            <a:off x="-3953788" y="3246460"/>
            <a:ext cx="30222204" cy="4570974"/>
          </a:xfrm>
          <a:prstGeom prst="rect">
            <a:avLst/>
          </a:prstGeom>
        </p:spPr>
      </p:pic>
      <p:sp>
        <p:nvSpPr>
          <p:cNvPr id="2" name="Title Placeholder 1">
            <a:extLst>
              <a:ext uri="{FF2B5EF4-FFF2-40B4-BE49-F238E27FC236}">
                <a16:creationId xmlns:a16="http://schemas.microsoft.com/office/drawing/2014/main" id="{F9F70AE4-3E7C-084F-9F9A-304D13CEC2B4}"/>
              </a:ext>
            </a:extLst>
          </p:cNvPr>
          <p:cNvSpPr>
            <a:spLocks noGrp="1"/>
          </p:cNvSpPr>
          <p:nvPr>
            <p:ph type="title"/>
          </p:nvPr>
        </p:nvSpPr>
        <p:spPr>
          <a:xfrm>
            <a:off x="300038" y="368300"/>
            <a:ext cx="11594088" cy="539750"/>
          </a:xfrm>
          <a:prstGeom prst="rect">
            <a:avLst/>
          </a:prstGeom>
        </p:spPr>
        <p:txBody>
          <a:bodyPr vert="horz" lIns="91440" tIns="45720" rIns="91440" bIns="45720" rtlCol="0" anchor="ctr">
            <a:noAutofit/>
          </a:bodyPr>
          <a:lstStyle/>
          <a:p>
            <a:r>
              <a:rPr lang="en-GB"/>
              <a:t>Title</a:t>
            </a:r>
            <a:endParaRPr lang="en-US"/>
          </a:p>
        </p:txBody>
      </p:sp>
      <p:sp>
        <p:nvSpPr>
          <p:cNvPr id="3" name="Text Placeholder 2">
            <a:extLst>
              <a:ext uri="{FF2B5EF4-FFF2-40B4-BE49-F238E27FC236}">
                <a16:creationId xmlns:a16="http://schemas.microsoft.com/office/drawing/2014/main" id="{E14CAB83-46BD-7C4A-AB03-62843451E860}"/>
              </a:ext>
            </a:extLst>
          </p:cNvPr>
          <p:cNvSpPr>
            <a:spLocks noGrp="1"/>
          </p:cNvSpPr>
          <p:nvPr>
            <p:ph type="body" idx="1"/>
          </p:nvPr>
        </p:nvSpPr>
        <p:spPr>
          <a:xfrm>
            <a:off x="300038" y="1326053"/>
            <a:ext cx="11594088" cy="4840321"/>
          </a:xfrm>
          <a:prstGeom prst="rect">
            <a:avLst/>
          </a:prstGeom>
        </p:spPr>
        <p:txBody>
          <a:bodyPr vert="horz" lIns="91440" tIns="45720" rIns="91440" bIns="45720" rtlCol="0">
            <a:normAutofit/>
          </a:bodyPr>
          <a:lstStyle/>
          <a:p>
            <a:pPr lvl="0"/>
            <a:r>
              <a:rPr lang="en-GB"/>
              <a:t>Main body text</a:t>
            </a:r>
          </a:p>
          <a:p>
            <a:pPr lvl="1"/>
            <a:r>
              <a:rPr lang="en-GB"/>
              <a:t>Secondary body text</a:t>
            </a:r>
          </a:p>
          <a:p>
            <a:pPr lvl="2"/>
            <a:r>
              <a:rPr lang="en-GB"/>
              <a:t>Smaller text</a:t>
            </a:r>
          </a:p>
          <a:p>
            <a:pPr lvl="3"/>
            <a:r>
              <a:rPr lang="en-GB"/>
              <a:t>Small text</a:t>
            </a:r>
          </a:p>
          <a:p>
            <a:pPr lvl="4"/>
            <a:r>
              <a:rPr lang="en-GB"/>
              <a:t>Smallest text</a:t>
            </a:r>
            <a:endParaRPr lang="en-US"/>
          </a:p>
        </p:txBody>
      </p:sp>
      <p:sp>
        <p:nvSpPr>
          <p:cNvPr id="9" name="Date Placeholder 3">
            <a:extLst>
              <a:ext uri="{FF2B5EF4-FFF2-40B4-BE49-F238E27FC236}">
                <a16:creationId xmlns:a16="http://schemas.microsoft.com/office/drawing/2014/main" id="{56B2693B-3E35-C645-9393-E62EC2BE4322}"/>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11 January 2024</a:t>
            </a:fld>
            <a:endParaRPr lang="en-US"/>
          </a:p>
        </p:txBody>
      </p:sp>
      <p:sp>
        <p:nvSpPr>
          <p:cNvPr id="10" name="Slide Number Placeholder 5">
            <a:extLst>
              <a:ext uri="{FF2B5EF4-FFF2-40B4-BE49-F238E27FC236}">
                <a16:creationId xmlns:a16="http://schemas.microsoft.com/office/drawing/2014/main" id="{8DB3FBA6-EFD1-9545-8FE6-9A6C8D7CECC0}"/>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a:p>
        </p:txBody>
      </p:sp>
      <p:pic>
        <p:nvPicPr>
          <p:cNvPr id="7" name="Picture 6">
            <a:extLst>
              <a:ext uri="{FF2B5EF4-FFF2-40B4-BE49-F238E27FC236}">
                <a16:creationId xmlns:a16="http://schemas.microsoft.com/office/drawing/2014/main" id="{6DE58236-9B36-B143-A36F-DAD1B46DC542}"/>
              </a:ext>
            </a:extLst>
          </p:cNvPr>
          <p:cNvPicPr>
            <a:picLocks noChangeAspect="1"/>
          </p:cNvPicPr>
          <p:nvPr userDrawn="1"/>
        </p:nvPicPr>
        <p:blipFill>
          <a:blip r:embed="rId26"/>
          <a:srcRect/>
          <a:stretch/>
        </p:blipFill>
        <p:spPr>
          <a:xfrm>
            <a:off x="10591267" y="6166375"/>
            <a:ext cx="899093" cy="349647"/>
          </a:xfrm>
          <a:prstGeom prst="rect">
            <a:avLst/>
          </a:prstGeom>
        </p:spPr>
      </p:pic>
      <p:cxnSp>
        <p:nvCxnSpPr>
          <p:cNvPr id="8" name="Straight Connector 7">
            <a:extLst>
              <a:ext uri="{FF2B5EF4-FFF2-40B4-BE49-F238E27FC236}">
                <a16:creationId xmlns:a16="http://schemas.microsoft.com/office/drawing/2014/main" id="{9BA85E3B-CD30-3E4B-8888-48E43974D4B8}"/>
              </a:ext>
            </a:extLst>
          </p:cNvPr>
          <p:cNvCxnSpPr/>
          <p:nvPr userDrawn="1"/>
        </p:nvCxnSpPr>
        <p:spPr>
          <a:xfrm>
            <a:off x="300038" y="1047750"/>
            <a:ext cx="11591925" cy="9525"/>
          </a:xfrm>
          <a:prstGeom prst="line">
            <a:avLst/>
          </a:prstGeom>
          <a:ln w="127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3476435"/>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2" r:id="rId3"/>
    <p:sldLayoutId id="2147483708" r:id="rId4"/>
    <p:sldLayoutId id="2147483709" r:id="rId5"/>
    <p:sldLayoutId id="2147483704" r:id="rId6"/>
    <p:sldLayoutId id="2147483705" r:id="rId7"/>
    <p:sldLayoutId id="2147483710" r:id="rId8"/>
    <p:sldLayoutId id="2147483706" r:id="rId9"/>
    <p:sldLayoutId id="2147483711" r:id="rId10"/>
    <p:sldLayoutId id="2147483713" r:id="rId11"/>
    <p:sldLayoutId id="2147483714" r:id="rId12"/>
    <p:sldLayoutId id="2147483698" r:id="rId13"/>
    <p:sldLayoutId id="2147483650" r:id="rId14"/>
    <p:sldLayoutId id="2147483653" r:id="rId15"/>
    <p:sldLayoutId id="2147483652" r:id="rId16"/>
    <p:sldLayoutId id="2147483668" r:id="rId17"/>
    <p:sldLayoutId id="2147483656" r:id="rId18"/>
    <p:sldLayoutId id="2147483660" r:id="rId19"/>
    <p:sldLayoutId id="2147483661" r:id="rId20"/>
    <p:sldLayoutId id="2147483662" r:id="rId21"/>
    <p:sldLayoutId id="2147483715" r:id="rId22"/>
    <p:sldLayoutId id="2147483693" r:id="rId23"/>
  </p:sldLayoutIdLst>
  <p:hf sldNum="0" hdr="0" ftr="0"/>
  <p:txStyles>
    <p:titleStyle>
      <a:lvl1pPr algn="l" defTabSz="914400" rtl="0" eaLnBrk="1" latinLnBrk="0" hangingPunct="1">
        <a:lnSpc>
          <a:spcPct val="90000"/>
        </a:lnSpc>
        <a:spcBef>
          <a:spcPct val="0"/>
        </a:spcBef>
        <a:buNone/>
        <a:defRPr sz="4400" b="0" i="0" kern="1200" baseline="0">
          <a:solidFill>
            <a:schemeClr val="accent1"/>
          </a:solidFill>
          <a:latin typeface="Europa-Regular" panose="02000000000000000000" pitchFamily="2" charset="77"/>
          <a:ea typeface="+mj-ea"/>
          <a:cs typeface="Calibri Light" panose="020F030202020403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b="0" i="0" kern="1200" baseline="0">
          <a:solidFill>
            <a:schemeClr val="tx1"/>
          </a:solidFill>
          <a:latin typeface="Europa-Light" panose="02000000000000000000" pitchFamily="2" charset="77"/>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Europa-Light" panose="02000000000000000000" pitchFamily="2" charset="77"/>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Europa-Light" panose="02000000000000000000" pitchFamily="2" charset="77"/>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1"/>
          </a:solidFill>
          <a:latin typeface="Europa-Light" panose="02000000000000000000" pitchFamily="2" charset="77"/>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baseline="0">
          <a:solidFill>
            <a:schemeClr val="tx1"/>
          </a:solidFill>
          <a:latin typeface="Europa-Light" panose="02000000000000000000" pitchFamily="2" charset="77"/>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491">
          <p15:clr>
            <a:srgbClr val="F26B43"/>
          </p15:clr>
        </p15:guide>
        <p15:guide id="3" orient="horz" pos="232">
          <p15:clr>
            <a:srgbClr val="F26B43"/>
          </p15:clr>
        </p15:guide>
        <p15:guide id="4" orient="horz" pos="3884">
          <p15:clr>
            <a:srgbClr val="F26B43"/>
          </p15:clr>
        </p15:guide>
        <p15:guide id="5" orient="horz" pos="572">
          <p15:clr>
            <a:srgbClr val="F26B43"/>
          </p15:clr>
        </p15:guide>
        <p15:guide id="6" orient="horz" pos="663">
          <p15:clr>
            <a:srgbClr val="F26B43"/>
          </p15:clr>
        </p15:guide>
        <p15:guide id="7" orient="horz" pos="1049">
          <p15:clr>
            <a:srgbClr val="F26B43"/>
          </p15:clr>
        </p15:guide>
        <p15:guide id="8"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D1CE4-2710-4EBE-9BFC-A527F98A10E8}"/>
              </a:ext>
            </a:extLst>
          </p:cNvPr>
          <p:cNvSpPr>
            <a:spLocks noGrp="1"/>
          </p:cNvSpPr>
          <p:nvPr>
            <p:ph type="title"/>
          </p:nvPr>
        </p:nvSpPr>
        <p:spPr/>
        <p:txBody>
          <a:bodyPr/>
          <a:lstStyle/>
          <a:p>
            <a:r>
              <a:rPr lang="en-GB"/>
              <a:t>GG OFTO Investor Presentation</a:t>
            </a:r>
            <a:br>
              <a:rPr lang="en-GB"/>
            </a:br>
            <a:r>
              <a:rPr lang="en-GB"/>
              <a:t>December 2023</a:t>
            </a:r>
          </a:p>
        </p:txBody>
      </p:sp>
    </p:spTree>
    <p:extLst>
      <p:ext uri="{BB962C8B-B14F-4D97-AF65-F5344CB8AC3E}">
        <p14:creationId xmlns:p14="http://schemas.microsoft.com/office/powerpoint/2010/main" val="161667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F8654-B367-4F48-9F22-8B1A98737609}"/>
              </a:ext>
            </a:extLst>
          </p:cNvPr>
          <p:cNvSpPr>
            <a:spLocks noGrp="1"/>
          </p:cNvSpPr>
          <p:nvPr>
            <p:ph type="body" sz="quarter" idx="10"/>
          </p:nvPr>
        </p:nvSpPr>
        <p:spPr/>
        <p:txBody>
          <a:bodyPr>
            <a:normAutofit lnSpcReduction="10000"/>
          </a:bodyPr>
          <a:lstStyle/>
          <a:p>
            <a:r>
              <a:rPr lang="en-US"/>
              <a:t>December 2023</a:t>
            </a:r>
          </a:p>
        </p:txBody>
      </p:sp>
    </p:spTree>
    <p:extLst>
      <p:ext uri="{BB962C8B-B14F-4D97-AF65-F5344CB8AC3E}">
        <p14:creationId xmlns:p14="http://schemas.microsoft.com/office/powerpoint/2010/main" val="133801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2544-4053-42BA-A5B4-E61B01FA2D59}"/>
              </a:ext>
            </a:extLst>
          </p:cNvPr>
          <p:cNvSpPr>
            <a:spLocks noGrp="1"/>
          </p:cNvSpPr>
          <p:nvPr>
            <p:ph type="title"/>
          </p:nvPr>
        </p:nvSpPr>
        <p:spPr/>
        <p:txBody>
          <a:bodyPr/>
          <a:lstStyle/>
          <a:p>
            <a:pPr algn="ctr"/>
            <a:r>
              <a:rPr lang="en-GB"/>
              <a:t>Welcome</a:t>
            </a:r>
          </a:p>
        </p:txBody>
      </p:sp>
      <p:sp>
        <p:nvSpPr>
          <p:cNvPr id="3" name="Content Placeholder 2">
            <a:extLst>
              <a:ext uri="{FF2B5EF4-FFF2-40B4-BE49-F238E27FC236}">
                <a16:creationId xmlns:a16="http://schemas.microsoft.com/office/drawing/2014/main" id="{5CCC08CA-91E1-4CBA-93E8-E2603F2F1853}"/>
              </a:ext>
            </a:extLst>
          </p:cNvPr>
          <p:cNvSpPr>
            <a:spLocks noGrp="1"/>
          </p:cNvSpPr>
          <p:nvPr>
            <p:ph idx="1"/>
          </p:nvPr>
        </p:nvSpPr>
        <p:spPr/>
        <p:txBody>
          <a:bodyPr/>
          <a:lstStyle/>
          <a:p>
            <a:pPr algn="just">
              <a:buClrTx/>
              <a:buFont typeface="Wingdings" panose="05000000000000000000" pitchFamily="2" charset="2"/>
              <a:buChar char="§"/>
            </a:pPr>
            <a:r>
              <a:rPr lang="en-GB"/>
              <a:t> Tenth</a:t>
            </a:r>
            <a:r>
              <a:rPr lang="en-GB" sz="2000"/>
              <a:t> Investor Presentation by Greater Gabbard OFTO (GG OFTO) plc to Bondholders</a:t>
            </a:r>
          </a:p>
          <a:p>
            <a:pPr algn="just">
              <a:buClrTx/>
              <a:buFont typeface="Wingdings" panose="05000000000000000000" pitchFamily="2" charset="2"/>
              <a:buChar char="§"/>
            </a:pPr>
            <a:r>
              <a:rPr lang="en-GB" sz="2000"/>
              <a:t> Format - there will be a short presentation followed by a  question and answer session</a:t>
            </a:r>
          </a:p>
          <a:p>
            <a:pPr algn="just">
              <a:buClrTx/>
              <a:buFont typeface="Wingdings" panose="05000000000000000000" pitchFamily="2" charset="2"/>
              <a:buChar char="§"/>
            </a:pPr>
            <a:r>
              <a:rPr lang="en-GB" sz="2000"/>
              <a:t> The following OFTO representatives are present:</a:t>
            </a:r>
          </a:p>
          <a:p>
            <a:endParaRPr lang="en-GB"/>
          </a:p>
        </p:txBody>
      </p:sp>
      <p:sp>
        <p:nvSpPr>
          <p:cNvPr id="4" name="Date Placeholder 3">
            <a:extLst>
              <a:ext uri="{FF2B5EF4-FFF2-40B4-BE49-F238E27FC236}">
                <a16:creationId xmlns:a16="http://schemas.microsoft.com/office/drawing/2014/main" id="{976F1F5D-1A17-4E78-B4E8-78DDE723A88F}"/>
              </a:ext>
            </a:extLst>
          </p:cNvPr>
          <p:cNvSpPr>
            <a:spLocks noGrp="1"/>
          </p:cNvSpPr>
          <p:nvPr>
            <p:ph type="dt" sz="half" idx="2"/>
          </p:nvPr>
        </p:nvSpPr>
        <p:spPr/>
        <p:txBody>
          <a:bodyPr/>
          <a:lstStyle/>
          <a:p>
            <a:fld id="{C6F711A0-BB8D-A446-B77A-9BAD3C12CDEE}" type="datetime3">
              <a:rPr lang="en-US" smtClean="0"/>
              <a:pPr/>
              <a:t>11 January 2024</a:t>
            </a:fld>
            <a:endParaRPr lang="en-US"/>
          </a:p>
        </p:txBody>
      </p:sp>
      <p:graphicFrame>
        <p:nvGraphicFramePr>
          <p:cNvPr id="5" name="Table 4">
            <a:extLst>
              <a:ext uri="{FF2B5EF4-FFF2-40B4-BE49-F238E27FC236}">
                <a16:creationId xmlns:a16="http://schemas.microsoft.com/office/drawing/2014/main" id="{515D4295-7D52-444A-9BAA-2CF03F927AA6}"/>
              </a:ext>
            </a:extLst>
          </p:cNvPr>
          <p:cNvGraphicFramePr>
            <a:graphicFrameLocks noGrp="1"/>
          </p:cNvGraphicFramePr>
          <p:nvPr>
            <p:extLst>
              <p:ext uri="{D42A27DB-BD31-4B8C-83A1-F6EECF244321}">
                <p14:modId xmlns:p14="http://schemas.microsoft.com/office/powerpoint/2010/main" val="3005554537"/>
              </p:ext>
            </p:extLst>
          </p:nvPr>
        </p:nvGraphicFramePr>
        <p:xfrm>
          <a:off x="377687" y="3308691"/>
          <a:ext cx="8169965" cy="2912258"/>
        </p:xfrm>
        <a:graphic>
          <a:graphicData uri="http://schemas.openxmlformats.org/drawingml/2006/table">
            <a:tbl>
              <a:tblPr firstRow="1" bandRow="1">
                <a:tableStyleId>{9D7B26C5-4107-4FEC-AEDC-1716B250A1EF}</a:tableStyleId>
              </a:tblPr>
              <a:tblGrid>
                <a:gridCol w="3363723">
                  <a:extLst>
                    <a:ext uri="{9D8B030D-6E8A-4147-A177-3AD203B41FA5}">
                      <a16:colId xmlns:a16="http://schemas.microsoft.com/office/drawing/2014/main" val="20000"/>
                    </a:ext>
                  </a:extLst>
                </a:gridCol>
                <a:gridCol w="4806242">
                  <a:extLst>
                    <a:ext uri="{9D8B030D-6E8A-4147-A177-3AD203B41FA5}">
                      <a16:colId xmlns:a16="http://schemas.microsoft.com/office/drawing/2014/main" val="20001"/>
                    </a:ext>
                  </a:extLst>
                </a:gridCol>
              </a:tblGrid>
              <a:tr h="371653">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562271">
                <a:tc>
                  <a:txBody>
                    <a:bodyPr/>
                    <a:lstStyle/>
                    <a:p>
                      <a:r>
                        <a:rPr lang="en-GB" sz="1800"/>
                        <a:t>General Manager / Operations Manager </a:t>
                      </a:r>
                      <a:endParaRPr lang="en-GB"/>
                    </a:p>
                  </a:txBody>
                  <a:tcPr/>
                </a:tc>
                <a:tc>
                  <a:txBody>
                    <a:bodyPr/>
                    <a:lstStyle/>
                    <a:p>
                      <a:r>
                        <a:rPr lang="en-GB" sz="1800"/>
                        <a:t>Roger Morgan, Cameron Waite</a:t>
                      </a:r>
                      <a:endParaRPr lang="en-GB"/>
                    </a:p>
                  </a:txBody>
                  <a:tcPr/>
                </a:tc>
                <a:extLst>
                  <a:ext uri="{0D108BD9-81ED-4DB2-BD59-A6C34878D82A}">
                    <a16:rowId xmlns:a16="http://schemas.microsoft.com/office/drawing/2014/main" val="10001"/>
                  </a:ext>
                </a:extLst>
              </a:tr>
              <a:tr h="348943">
                <a:tc>
                  <a:txBody>
                    <a:bodyPr/>
                    <a:lstStyle/>
                    <a:p>
                      <a:r>
                        <a:rPr lang="en-GB" sz="1800"/>
                        <a:t>OFTO Directors </a:t>
                      </a:r>
                      <a:endParaRPr lang="en-GB"/>
                    </a:p>
                  </a:txBody>
                  <a:tcPr/>
                </a:tc>
                <a:tc>
                  <a:txBody>
                    <a:bodyPr/>
                    <a:lstStyle/>
                    <a:p>
                      <a:r>
                        <a:rPr lang="en-GB" sz="1800"/>
                        <a:t>Ben Burgess, Jemma Sherman</a:t>
                      </a:r>
                      <a:endParaRPr lang="en-GB">
                        <a:solidFill>
                          <a:srgbClr val="FF0000"/>
                        </a:solidFill>
                      </a:endParaRPr>
                    </a:p>
                  </a:txBody>
                  <a:tcPr/>
                </a:tc>
                <a:extLst>
                  <a:ext uri="{0D108BD9-81ED-4DB2-BD59-A6C34878D82A}">
                    <a16:rowId xmlns:a16="http://schemas.microsoft.com/office/drawing/2014/main" val="10002"/>
                  </a:ext>
                </a:extLst>
              </a:tr>
              <a:tr h="348943">
                <a:tc>
                  <a:txBody>
                    <a:bodyPr/>
                    <a:lstStyle/>
                    <a:p>
                      <a:r>
                        <a:rPr lang="en-GB" sz="1800"/>
                        <a:t>Finance Manager</a:t>
                      </a:r>
                      <a:endParaRPr lang="en-GB"/>
                    </a:p>
                  </a:txBody>
                  <a:tcPr/>
                </a:tc>
                <a:tc>
                  <a:txBody>
                    <a:bodyPr/>
                    <a:lstStyle/>
                    <a:p>
                      <a:r>
                        <a:rPr lang="en-GB" sz="1800"/>
                        <a:t>Shyam Popat </a:t>
                      </a:r>
                      <a:endParaRPr lang="en-GB"/>
                    </a:p>
                  </a:txBody>
                  <a:tcPr/>
                </a:tc>
                <a:extLst>
                  <a:ext uri="{0D108BD9-81ED-4DB2-BD59-A6C34878D82A}">
                    <a16:rowId xmlns:a16="http://schemas.microsoft.com/office/drawing/2014/main" val="10003"/>
                  </a:ext>
                </a:extLst>
              </a:tr>
              <a:tr h="803245">
                <a:tc>
                  <a:txBody>
                    <a:bodyPr/>
                    <a:lstStyle/>
                    <a:p>
                      <a:r>
                        <a:rPr lang="en-GB">
                          <a:solidFill>
                            <a:schemeClr val="tx1"/>
                          </a:solidFill>
                        </a:rPr>
                        <a:t>Security and Bond Trustee</a:t>
                      </a:r>
                    </a:p>
                    <a:p>
                      <a:r>
                        <a:rPr lang="en-GB" err="1">
                          <a:solidFill>
                            <a:schemeClr val="tx1"/>
                          </a:solidFill>
                        </a:rPr>
                        <a:t>Bishopsfield</a:t>
                      </a:r>
                      <a:r>
                        <a:rPr lang="en-GB">
                          <a:solidFill>
                            <a:schemeClr val="tx1"/>
                          </a:solidFill>
                        </a:rPr>
                        <a:t> Capital </a:t>
                      </a:r>
                    </a:p>
                  </a:txBody>
                  <a:tcPr/>
                </a:tc>
                <a:tc>
                  <a:txBody>
                    <a:bodyPr/>
                    <a:lstStyle/>
                    <a:p>
                      <a:r>
                        <a:rPr lang="en-GB">
                          <a:solidFill>
                            <a:schemeClr val="tx1"/>
                          </a:solidFill>
                        </a:rPr>
                        <a:t>Deutsche Bank </a:t>
                      </a:r>
                    </a:p>
                    <a:p>
                      <a:r>
                        <a:rPr lang="en-GB">
                          <a:solidFill>
                            <a:schemeClr val="tx1"/>
                          </a:solidFill>
                        </a:rPr>
                        <a:t>OFTO Advisor</a:t>
                      </a:r>
                    </a:p>
                  </a:txBody>
                  <a:tcPr/>
                </a:tc>
                <a:extLst>
                  <a:ext uri="{0D108BD9-81ED-4DB2-BD59-A6C34878D82A}">
                    <a16:rowId xmlns:a16="http://schemas.microsoft.com/office/drawing/2014/main" val="10004"/>
                  </a:ext>
                </a:extLst>
              </a:tr>
              <a:tr h="348943">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EFFC2AB0-F27B-482D-8E48-21BB2F0CAE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8881" y="1265743"/>
            <a:ext cx="3299219" cy="18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35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E639-4179-4F87-9E72-D61FCDE34FB1}"/>
              </a:ext>
            </a:extLst>
          </p:cNvPr>
          <p:cNvSpPr>
            <a:spLocks noGrp="1"/>
          </p:cNvSpPr>
          <p:nvPr>
            <p:ph type="title"/>
          </p:nvPr>
        </p:nvSpPr>
        <p:spPr/>
        <p:txBody>
          <a:bodyPr/>
          <a:lstStyle/>
          <a:p>
            <a:pPr algn="ctr"/>
            <a:r>
              <a:rPr lang="en-GB"/>
              <a:t>Contents</a:t>
            </a:r>
          </a:p>
        </p:txBody>
      </p:sp>
      <p:graphicFrame>
        <p:nvGraphicFramePr>
          <p:cNvPr id="5" name="Table 5">
            <a:extLst>
              <a:ext uri="{FF2B5EF4-FFF2-40B4-BE49-F238E27FC236}">
                <a16:creationId xmlns:a16="http://schemas.microsoft.com/office/drawing/2014/main" id="{D024F3BE-F671-40F2-81D4-5BD263FB0938}"/>
              </a:ext>
            </a:extLst>
          </p:cNvPr>
          <p:cNvGraphicFramePr>
            <a:graphicFrameLocks noGrp="1"/>
          </p:cNvGraphicFramePr>
          <p:nvPr>
            <p:ph idx="1"/>
            <p:extLst>
              <p:ext uri="{D42A27DB-BD31-4B8C-83A1-F6EECF244321}">
                <p14:modId xmlns:p14="http://schemas.microsoft.com/office/powerpoint/2010/main" val="1780597625"/>
              </p:ext>
            </p:extLst>
          </p:nvPr>
        </p:nvGraphicFramePr>
        <p:xfrm>
          <a:off x="766687" y="1445204"/>
          <a:ext cx="5129910" cy="2966720"/>
        </p:xfrm>
        <a:graphic>
          <a:graphicData uri="http://schemas.openxmlformats.org/drawingml/2006/table">
            <a:tbl>
              <a:tblPr firstRow="1" bandRow="1">
                <a:tableStyleId>{5C22544A-7EE6-4342-B048-85BDC9FD1C3A}</a:tableStyleId>
              </a:tblPr>
              <a:tblGrid>
                <a:gridCol w="3805312">
                  <a:extLst>
                    <a:ext uri="{9D8B030D-6E8A-4147-A177-3AD203B41FA5}">
                      <a16:colId xmlns:a16="http://schemas.microsoft.com/office/drawing/2014/main" val="2854645418"/>
                    </a:ext>
                  </a:extLst>
                </a:gridCol>
                <a:gridCol w="1324598">
                  <a:extLst>
                    <a:ext uri="{9D8B030D-6E8A-4147-A177-3AD203B41FA5}">
                      <a16:colId xmlns:a16="http://schemas.microsoft.com/office/drawing/2014/main" val="3028490812"/>
                    </a:ext>
                  </a:extLst>
                </a:gridCol>
              </a:tblGrid>
              <a:tr h="370840">
                <a:tc>
                  <a:txBody>
                    <a:bodyPr/>
                    <a:lstStyle/>
                    <a:p>
                      <a:endParaRPr lang="en-GB"/>
                    </a:p>
                  </a:txBody>
                  <a:tcPr/>
                </a:tc>
                <a:tc>
                  <a:txBody>
                    <a:bodyPr/>
                    <a:lstStyle/>
                    <a:p>
                      <a:pPr algn="r"/>
                      <a:endParaRPr lang="en-GB"/>
                    </a:p>
                  </a:txBody>
                  <a:tcPr/>
                </a:tc>
                <a:extLst>
                  <a:ext uri="{0D108BD9-81ED-4DB2-BD59-A6C34878D82A}">
                    <a16:rowId xmlns:a16="http://schemas.microsoft.com/office/drawing/2014/main" val="872196619"/>
                  </a:ext>
                </a:extLst>
              </a:tr>
              <a:tr h="370840">
                <a:tc>
                  <a:txBody>
                    <a:bodyPr/>
                    <a:lstStyle/>
                    <a:p>
                      <a:r>
                        <a:rPr lang="en-GB"/>
                        <a:t>Welcome</a:t>
                      </a:r>
                    </a:p>
                  </a:txBody>
                  <a:tcPr/>
                </a:tc>
                <a:tc>
                  <a:txBody>
                    <a:bodyPr/>
                    <a:lstStyle/>
                    <a:p>
                      <a:pPr algn="r"/>
                      <a:r>
                        <a:rPr lang="en-GB"/>
                        <a:t>2</a:t>
                      </a:r>
                    </a:p>
                  </a:txBody>
                  <a:tcPr/>
                </a:tc>
                <a:extLst>
                  <a:ext uri="{0D108BD9-81ED-4DB2-BD59-A6C34878D82A}">
                    <a16:rowId xmlns:a16="http://schemas.microsoft.com/office/drawing/2014/main" val="1855582644"/>
                  </a:ext>
                </a:extLst>
              </a:tr>
              <a:tr h="370840">
                <a:tc>
                  <a:txBody>
                    <a:bodyPr/>
                    <a:lstStyle/>
                    <a:p>
                      <a:r>
                        <a:rPr lang="en-GB"/>
                        <a:t>Contents</a:t>
                      </a:r>
                    </a:p>
                  </a:txBody>
                  <a:tcPr/>
                </a:tc>
                <a:tc>
                  <a:txBody>
                    <a:bodyPr/>
                    <a:lstStyle/>
                    <a:p>
                      <a:pPr algn="r"/>
                      <a:r>
                        <a:rPr lang="en-GB"/>
                        <a:t>3</a:t>
                      </a:r>
                    </a:p>
                  </a:txBody>
                  <a:tcPr/>
                </a:tc>
                <a:extLst>
                  <a:ext uri="{0D108BD9-81ED-4DB2-BD59-A6C34878D82A}">
                    <a16:rowId xmlns:a16="http://schemas.microsoft.com/office/drawing/2014/main" val="294152106"/>
                  </a:ext>
                </a:extLst>
              </a:tr>
              <a:tr h="370840">
                <a:tc>
                  <a:txBody>
                    <a:bodyPr/>
                    <a:lstStyle/>
                    <a:p>
                      <a:r>
                        <a:rPr lang="en-GB"/>
                        <a:t>GG OFTO Project Information</a:t>
                      </a:r>
                    </a:p>
                  </a:txBody>
                  <a:tcPr/>
                </a:tc>
                <a:tc>
                  <a:txBody>
                    <a:bodyPr/>
                    <a:lstStyle/>
                    <a:p>
                      <a:pPr algn="r"/>
                      <a:r>
                        <a:rPr lang="en-GB"/>
                        <a:t>4</a:t>
                      </a:r>
                    </a:p>
                  </a:txBody>
                  <a:tcPr/>
                </a:tc>
                <a:extLst>
                  <a:ext uri="{0D108BD9-81ED-4DB2-BD59-A6C34878D82A}">
                    <a16:rowId xmlns:a16="http://schemas.microsoft.com/office/drawing/2014/main" val="612535426"/>
                  </a:ext>
                </a:extLst>
              </a:tr>
              <a:tr h="370840">
                <a:tc>
                  <a:txBody>
                    <a:bodyPr/>
                    <a:lstStyle/>
                    <a:p>
                      <a:r>
                        <a:rPr lang="en-GB"/>
                        <a:t>Summary</a:t>
                      </a:r>
                    </a:p>
                  </a:txBody>
                  <a:tcPr/>
                </a:tc>
                <a:tc>
                  <a:txBody>
                    <a:bodyPr/>
                    <a:lstStyle/>
                    <a:p>
                      <a:pPr algn="r"/>
                      <a:r>
                        <a:rPr lang="en-GB"/>
                        <a:t>5</a:t>
                      </a:r>
                    </a:p>
                  </a:txBody>
                  <a:tcPr/>
                </a:tc>
                <a:extLst>
                  <a:ext uri="{0D108BD9-81ED-4DB2-BD59-A6C34878D82A}">
                    <a16:rowId xmlns:a16="http://schemas.microsoft.com/office/drawing/2014/main" val="1729636610"/>
                  </a:ext>
                </a:extLst>
              </a:tr>
              <a:tr h="370840">
                <a:tc>
                  <a:txBody>
                    <a:bodyPr/>
                    <a:lstStyle/>
                    <a:p>
                      <a:r>
                        <a:rPr lang="en-GB"/>
                        <a:t>Key Points</a:t>
                      </a:r>
                    </a:p>
                  </a:txBody>
                  <a:tcPr/>
                </a:tc>
                <a:tc>
                  <a:txBody>
                    <a:bodyPr/>
                    <a:lstStyle/>
                    <a:p>
                      <a:pPr algn="r"/>
                      <a:r>
                        <a:rPr lang="en-GB"/>
                        <a:t>6</a:t>
                      </a:r>
                    </a:p>
                  </a:txBody>
                  <a:tcPr/>
                </a:tc>
                <a:extLst>
                  <a:ext uri="{0D108BD9-81ED-4DB2-BD59-A6C34878D82A}">
                    <a16:rowId xmlns:a16="http://schemas.microsoft.com/office/drawing/2014/main" val="2846250686"/>
                  </a:ext>
                </a:extLst>
              </a:tr>
              <a:tr h="370840">
                <a:tc>
                  <a:txBody>
                    <a:bodyPr/>
                    <a:lstStyle/>
                    <a:p>
                      <a:r>
                        <a:rPr lang="en-GB"/>
                        <a:t>Key Financial Performance</a:t>
                      </a:r>
                    </a:p>
                  </a:txBody>
                  <a:tcPr/>
                </a:tc>
                <a:tc>
                  <a:txBody>
                    <a:bodyPr/>
                    <a:lstStyle/>
                    <a:p>
                      <a:pPr algn="r"/>
                      <a:r>
                        <a:rPr lang="en-GB"/>
                        <a:t>7</a:t>
                      </a:r>
                    </a:p>
                  </a:txBody>
                  <a:tcPr/>
                </a:tc>
                <a:extLst>
                  <a:ext uri="{0D108BD9-81ED-4DB2-BD59-A6C34878D82A}">
                    <a16:rowId xmlns:a16="http://schemas.microsoft.com/office/drawing/2014/main" val="38385051"/>
                  </a:ext>
                </a:extLst>
              </a:tr>
              <a:tr h="370840">
                <a:tc>
                  <a:txBody>
                    <a:bodyPr/>
                    <a:lstStyle/>
                    <a:p>
                      <a:r>
                        <a:rPr lang="en-GB"/>
                        <a:t>Questions and Answers</a:t>
                      </a:r>
                    </a:p>
                  </a:txBody>
                  <a:tcPr/>
                </a:tc>
                <a:tc>
                  <a:txBody>
                    <a:bodyPr/>
                    <a:lstStyle/>
                    <a:p>
                      <a:pPr algn="r"/>
                      <a:r>
                        <a:rPr lang="en-GB"/>
                        <a:t>8</a:t>
                      </a:r>
                    </a:p>
                  </a:txBody>
                  <a:tcPr/>
                </a:tc>
                <a:extLst>
                  <a:ext uri="{0D108BD9-81ED-4DB2-BD59-A6C34878D82A}">
                    <a16:rowId xmlns:a16="http://schemas.microsoft.com/office/drawing/2014/main" val="3445196521"/>
                  </a:ext>
                </a:extLst>
              </a:tr>
            </a:tbl>
          </a:graphicData>
        </a:graphic>
      </p:graphicFrame>
      <p:sp>
        <p:nvSpPr>
          <p:cNvPr id="4" name="Date Placeholder 3">
            <a:extLst>
              <a:ext uri="{FF2B5EF4-FFF2-40B4-BE49-F238E27FC236}">
                <a16:creationId xmlns:a16="http://schemas.microsoft.com/office/drawing/2014/main" id="{63782BCF-095A-4AA1-A42D-2E441D6E2EAA}"/>
              </a:ext>
            </a:extLst>
          </p:cNvPr>
          <p:cNvSpPr>
            <a:spLocks noGrp="1"/>
          </p:cNvSpPr>
          <p:nvPr>
            <p:ph type="dt" sz="half" idx="2"/>
          </p:nvPr>
        </p:nvSpPr>
        <p:spPr/>
        <p:txBody>
          <a:bodyPr/>
          <a:lstStyle/>
          <a:p>
            <a:fld id="{C6F711A0-BB8D-A446-B77A-9BAD3C12CDEE}" type="datetime3">
              <a:rPr lang="en-US" smtClean="0"/>
              <a:pPr/>
              <a:t>11 January 2024</a:t>
            </a:fld>
            <a:endParaRPr lang="en-US"/>
          </a:p>
        </p:txBody>
      </p:sp>
      <p:pic>
        <p:nvPicPr>
          <p:cNvPr id="7" name="Picture 6">
            <a:extLst>
              <a:ext uri="{FF2B5EF4-FFF2-40B4-BE49-F238E27FC236}">
                <a16:creationId xmlns:a16="http://schemas.microsoft.com/office/drawing/2014/main" id="{3ED53F7D-9797-4FA4-A66E-3BDF6877F883}"/>
              </a:ext>
            </a:extLst>
          </p:cNvPr>
          <p:cNvPicPr>
            <a:picLocks noChangeAspect="1"/>
          </p:cNvPicPr>
          <p:nvPr/>
        </p:nvPicPr>
        <p:blipFill>
          <a:blip r:embed="rId2"/>
          <a:stretch>
            <a:fillRect/>
          </a:stretch>
        </p:blipFill>
        <p:spPr>
          <a:xfrm>
            <a:off x="6691357" y="1445204"/>
            <a:ext cx="4733956" cy="2968347"/>
          </a:xfrm>
          <a:prstGeom prst="rect">
            <a:avLst/>
          </a:prstGeom>
        </p:spPr>
      </p:pic>
    </p:spTree>
    <p:extLst>
      <p:ext uri="{BB962C8B-B14F-4D97-AF65-F5344CB8AC3E}">
        <p14:creationId xmlns:p14="http://schemas.microsoft.com/office/powerpoint/2010/main" val="319474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7B4-DA87-4827-9F1D-B96D93CB4B1A}"/>
              </a:ext>
            </a:extLst>
          </p:cNvPr>
          <p:cNvSpPr>
            <a:spLocks noGrp="1"/>
          </p:cNvSpPr>
          <p:nvPr>
            <p:ph type="title"/>
          </p:nvPr>
        </p:nvSpPr>
        <p:spPr/>
        <p:txBody>
          <a:bodyPr/>
          <a:lstStyle/>
          <a:p>
            <a:pPr algn="ctr"/>
            <a:r>
              <a:rPr lang="en-GB"/>
              <a:t>GG OFTO Project Information</a:t>
            </a:r>
          </a:p>
        </p:txBody>
      </p:sp>
      <p:sp>
        <p:nvSpPr>
          <p:cNvPr id="3" name="Date Placeholder 2">
            <a:extLst>
              <a:ext uri="{FF2B5EF4-FFF2-40B4-BE49-F238E27FC236}">
                <a16:creationId xmlns:a16="http://schemas.microsoft.com/office/drawing/2014/main" id="{896AE276-23DF-4E45-80ED-196F881A346B}"/>
              </a:ext>
            </a:extLst>
          </p:cNvPr>
          <p:cNvSpPr>
            <a:spLocks noGrp="1"/>
          </p:cNvSpPr>
          <p:nvPr>
            <p:ph type="dt" sz="half" idx="2"/>
          </p:nvPr>
        </p:nvSpPr>
        <p:spPr/>
        <p:txBody>
          <a:bodyPr/>
          <a:lstStyle/>
          <a:p>
            <a:fld id="{C6F711A0-BB8D-A446-B77A-9BAD3C12CDEE}" type="datetime3">
              <a:rPr lang="en-US" smtClean="0"/>
              <a:pPr/>
              <a:t>11 January 2024</a:t>
            </a:fld>
            <a:endParaRPr lang="en-US"/>
          </a:p>
        </p:txBody>
      </p:sp>
      <p:grpSp>
        <p:nvGrpSpPr>
          <p:cNvPr id="4" name="Group 8">
            <a:extLst>
              <a:ext uri="{FF2B5EF4-FFF2-40B4-BE49-F238E27FC236}">
                <a16:creationId xmlns:a16="http://schemas.microsoft.com/office/drawing/2014/main" id="{CAE8B96E-1D8E-45CA-A974-4FE0D0CF5CE2}"/>
              </a:ext>
            </a:extLst>
          </p:cNvPr>
          <p:cNvGrpSpPr>
            <a:grpSpLocks/>
          </p:cNvGrpSpPr>
          <p:nvPr/>
        </p:nvGrpSpPr>
        <p:grpSpPr bwMode="auto">
          <a:xfrm>
            <a:off x="7195559" y="1168311"/>
            <a:ext cx="4612547" cy="2754209"/>
            <a:chOff x="4913488" y="3925555"/>
            <a:chExt cx="3752676" cy="2272206"/>
          </a:xfrm>
        </p:grpSpPr>
        <p:pic>
          <p:nvPicPr>
            <p:cNvPr id="5" name="Picture 9">
              <a:extLst>
                <a:ext uri="{FF2B5EF4-FFF2-40B4-BE49-F238E27FC236}">
                  <a16:creationId xmlns:a16="http://schemas.microsoft.com/office/drawing/2014/main" id="{1130D906-F6AC-4CD0-8114-C4C05D86C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2206" y="5996637"/>
              <a:ext cx="544513" cy="8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4493E43-2174-41A1-8FE2-C4C4072EAB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209" y="3925555"/>
              <a:ext cx="2172983" cy="227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FFDB141-860C-4F98-89B2-7DA7845457CE}"/>
                </a:ext>
              </a:extLst>
            </p:cNvPr>
            <p:cNvSpPr/>
            <p:nvPr/>
          </p:nvSpPr>
          <p:spPr>
            <a:xfrm>
              <a:off x="4987247" y="3966539"/>
              <a:ext cx="2108407" cy="218859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sp>
          <p:nvSpPr>
            <p:cNvPr id="8" name="Rectangle 4">
              <a:extLst>
                <a:ext uri="{FF2B5EF4-FFF2-40B4-BE49-F238E27FC236}">
                  <a16:creationId xmlns:a16="http://schemas.microsoft.com/office/drawing/2014/main" id="{576E0D10-B11D-468D-9DE3-76B4296F70A1}"/>
                </a:ext>
              </a:extLst>
            </p:cNvPr>
            <p:cNvSpPr/>
            <p:nvPr/>
          </p:nvSpPr>
          <p:spPr>
            <a:xfrm>
              <a:off x="6530773" y="5194449"/>
              <a:ext cx="313023" cy="386898"/>
            </a:xfrm>
            <a:custGeom>
              <a:avLst/>
              <a:gdLst>
                <a:gd name="connsiteX0" fmla="*/ 0 w 253999"/>
                <a:gd name="connsiteY0" fmla="*/ 0 h 365125"/>
                <a:gd name="connsiteX1" fmla="*/ 253999 w 253999"/>
                <a:gd name="connsiteY1" fmla="*/ 0 h 365125"/>
                <a:gd name="connsiteX2" fmla="*/ 253999 w 253999"/>
                <a:gd name="connsiteY2" fmla="*/ 365125 h 365125"/>
                <a:gd name="connsiteX3" fmla="*/ 0 w 253999"/>
                <a:gd name="connsiteY3" fmla="*/ 365125 h 365125"/>
                <a:gd name="connsiteX4" fmla="*/ 0 w 253999"/>
                <a:gd name="connsiteY4" fmla="*/ 0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133350 w 253999"/>
                <a:gd name="connsiteY4" fmla="*/ 2381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50800 w 253999"/>
                <a:gd name="connsiteY4" fmla="*/ 56357 h 365125"/>
                <a:gd name="connsiteX5" fmla="*/ 133350 w 253999"/>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0 w 258762"/>
                <a:gd name="connsiteY3" fmla="*/ 307975 h 365125"/>
                <a:gd name="connsiteX4" fmla="*/ 55563 w 258762"/>
                <a:gd name="connsiteY4" fmla="*/ 56357 h 365125"/>
                <a:gd name="connsiteX5" fmla="*/ 138113 w 258762"/>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43657 w 258762"/>
                <a:gd name="connsiteY3" fmla="*/ 361157 h 365125"/>
                <a:gd name="connsiteX4" fmla="*/ 0 w 258762"/>
                <a:gd name="connsiteY4" fmla="*/ 307975 h 365125"/>
                <a:gd name="connsiteX5" fmla="*/ 55563 w 258762"/>
                <a:gd name="connsiteY5" fmla="*/ 56357 h 365125"/>
                <a:gd name="connsiteX6" fmla="*/ 138113 w 258762"/>
                <a:gd name="connsiteY6" fmla="*/ 2381 h 365125"/>
                <a:gd name="connsiteX0" fmla="*/ 138113 w 261143"/>
                <a:gd name="connsiteY0" fmla="*/ 2381 h 361690"/>
                <a:gd name="connsiteX1" fmla="*/ 258762 w 261143"/>
                <a:gd name="connsiteY1" fmla="*/ 0 h 361690"/>
                <a:gd name="connsiteX2" fmla="*/ 261143 w 261143"/>
                <a:gd name="connsiteY2" fmla="*/ 265113 h 361690"/>
                <a:gd name="connsiteX3" fmla="*/ 43657 w 261143"/>
                <a:gd name="connsiteY3" fmla="*/ 361157 h 361690"/>
                <a:gd name="connsiteX4" fmla="*/ 0 w 261143"/>
                <a:gd name="connsiteY4" fmla="*/ 307975 h 361690"/>
                <a:gd name="connsiteX5" fmla="*/ 55563 w 261143"/>
                <a:gd name="connsiteY5" fmla="*/ 56357 h 361690"/>
                <a:gd name="connsiteX6" fmla="*/ 138113 w 261143"/>
                <a:gd name="connsiteY6" fmla="*/ 2381 h 361690"/>
                <a:gd name="connsiteX0" fmla="*/ 138113 w 261143"/>
                <a:gd name="connsiteY0" fmla="*/ 2381 h 361834"/>
                <a:gd name="connsiteX1" fmla="*/ 258762 w 261143"/>
                <a:gd name="connsiteY1" fmla="*/ 0 h 361834"/>
                <a:gd name="connsiteX2" fmla="*/ 261143 w 261143"/>
                <a:gd name="connsiteY2" fmla="*/ 265113 h 361834"/>
                <a:gd name="connsiteX3" fmla="*/ 43657 w 261143"/>
                <a:gd name="connsiteY3" fmla="*/ 361157 h 361834"/>
                <a:gd name="connsiteX4" fmla="*/ 0 w 261143"/>
                <a:gd name="connsiteY4" fmla="*/ 307975 h 361834"/>
                <a:gd name="connsiteX5" fmla="*/ 55563 w 261143"/>
                <a:gd name="connsiteY5" fmla="*/ 56357 h 361834"/>
                <a:gd name="connsiteX6" fmla="*/ 138113 w 261143"/>
                <a:gd name="connsiteY6" fmla="*/ 2381 h 361834"/>
                <a:gd name="connsiteX0" fmla="*/ 138113 w 261143"/>
                <a:gd name="connsiteY0" fmla="*/ 23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55563 w 261143"/>
                <a:gd name="connsiteY5" fmla="*/ 56357 h 361157"/>
                <a:gd name="connsiteX6" fmla="*/ 138113 w 261143"/>
                <a:gd name="connsiteY6" fmla="*/ 2381 h 3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43" h="361157">
                  <a:moveTo>
                    <a:pt x="138113" y="2381"/>
                  </a:moveTo>
                  <a:lnTo>
                    <a:pt x="258762" y="0"/>
                  </a:lnTo>
                  <a:cubicBezTo>
                    <a:pt x="259556" y="88371"/>
                    <a:pt x="260349" y="176742"/>
                    <a:pt x="261143" y="265113"/>
                  </a:cubicBezTo>
                  <a:cubicBezTo>
                    <a:pt x="221192" y="282047"/>
                    <a:pt x="93134" y="348985"/>
                    <a:pt x="43657" y="361157"/>
                  </a:cubicBezTo>
                  <a:lnTo>
                    <a:pt x="0" y="307975"/>
                  </a:lnTo>
                  <a:cubicBezTo>
                    <a:pt x="27252" y="236802"/>
                    <a:pt x="28311" y="127530"/>
                    <a:pt x="55563" y="56357"/>
                  </a:cubicBezTo>
                  <a:lnTo>
                    <a:pt x="138113" y="2381"/>
                  </a:lnTo>
                  <a:close/>
                </a:path>
              </a:pathLst>
            </a:cu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sp>
          <p:nvSpPr>
            <p:cNvPr id="9" name="Rectangle 4">
              <a:extLst>
                <a:ext uri="{FF2B5EF4-FFF2-40B4-BE49-F238E27FC236}">
                  <a16:creationId xmlns:a16="http://schemas.microsoft.com/office/drawing/2014/main" id="{08A4C57F-D753-44A9-AE47-585D449CBFFE}"/>
                </a:ext>
              </a:extLst>
            </p:cNvPr>
            <p:cNvSpPr/>
            <p:nvPr/>
          </p:nvSpPr>
          <p:spPr>
            <a:xfrm>
              <a:off x="6671094" y="5666596"/>
              <a:ext cx="149315" cy="234433"/>
            </a:xfrm>
            <a:custGeom>
              <a:avLst/>
              <a:gdLst>
                <a:gd name="connsiteX0" fmla="*/ 0 w 253999"/>
                <a:gd name="connsiteY0" fmla="*/ 0 h 365125"/>
                <a:gd name="connsiteX1" fmla="*/ 253999 w 253999"/>
                <a:gd name="connsiteY1" fmla="*/ 0 h 365125"/>
                <a:gd name="connsiteX2" fmla="*/ 253999 w 253999"/>
                <a:gd name="connsiteY2" fmla="*/ 365125 h 365125"/>
                <a:gd name="connsiteX3" fmla="*/ 0 w 253999"/>
                <a:gd name="connsiteY3" fmla="*/ 365125 h 365125"/>
                <a:gd name="connsiteX4" fmla="*/ 0 w 253999"/>
                <a:gd name="connsiteY4" fmla="*/ 0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133350 w 253999"/>
                <a:gd name="connsiteY4" fmla="*/ 2381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50800 w 253999"/>
                <a:gd name="connsiteY4" fmla="*/ 56357 h 365125"/>
                <a:gd name="connsiteX5" fmla="*/ 133350 w 253999"/>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0 w 258762"/>
                <a:gd name="connsiteY3" fmla="*/ 307975 h 365125"/>
                <a:gd name="connsiteX4" fmla="*/ 55563 w 258762"/>
                <a:gd name="connsiteY4" fmla="*/ 56357 h 365125"/>
                <a:gd name="connsiteX5" fmla="*/ 138113 w 258762"/>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43657 w 258762"/>
                <a:gd name="connsiteY3" fmla="*/ 361157 h 365125"/>
                <a:gd name="connsiteX4" fmla="*/ 0 w 258762"/>
                <a:gd name="connsiteY4" fmla="*/ 307975 h 365125"/>
                <a:gd name="connsiteX5" fmla="*/ 55563 w 258762"/>
                <a:gd name="connsiteY5" fmla="*/ 56357 h 365125"/>
                <a:gd name="connsiteX6" fmla="*/ 138113 w 258762"/>
                <a:gd name="connsiteY6" fmla="*/ 2381 h 365125"/>
                <a:gd name="connsiteX0" fmla="*/ 138113 w 261143"/>
                <a:gd name="connsiteY0" fmla="*/ 2381 h 361690"/>
                <a:gd name="connsiteX1" fmla="*/ 258762 w 261143"/>
                <a:gd name="connsiteY1" fmla="*/ 0 h 361690"/>
                <a:gd name="connsiteX2" fmla="*/ 261143 w 261143"/>
                <a:gd name="connsiteY2" fmla="*/ 265113 h 361690"/>
                <a:gd name="connsiteX3" fmla="*/ 43657 w 261143"/>
                <a:gd name="connsiteY3" fmla="*/ 361157 h 361690"/>
                <a:gd name="connsiteX4" fmla="*/ 0 w 261143"/>
                <a:gd name="connsiteY4" fmla="*/ 307975 h 361690"/>
                <a:gd name="connsiteX5" fmla="*/ 55563 w 261143"/>
                <a:gd name="connsiteY5" fmla="*/ 56357 h 361690"/>
                <a:gd name="connsiteX6" fmla="*/ 138113 w 261143"/>
                <a:gd name="connsiteY6" fmla="*/ 2381 h 361690"/>
                <a:gd name="connsiteX0" fmla="*/ 138113 w 261143"/>
                <a:gd name="connsiteY0" fmla="*/ 2381 h 361834"/>
                <a:gd name="connsiteX1" fmla="*/ 258762 w 261143"/>
                <a:gd name="connsiteY1" fmla="*/ 0 h 361834"/>
                <a:gd name="connsiteX2" fmla="*/ 261143 w 261143"/>
                <a:gd name="connsiteY2" fmla="*/ 265113 h 361834"/>
                <a:gd name="connsiteX3" fmla="*/ 43657 w 261143"/>
                <a:gd name="connsiteY3" fmla="*/ 361157 h 361834"/>
                <a:gd name="connsiteX4" fmla="*/ 0 w 261143"/>
                <a:gd name="connsiteY4" fmla="*/ 307975 h 361834"/>
                <a:gd name="connsiteX5" fmla="*/ 55563 w 261143"/>
                <a:gd name="connsiteY5" fmla="*/ 56357 h 361834"/>
                <a:gd name="connsiteX6" fmla="*/ 138113 w 261143"/>
                <a:gd name="connsiteY6" fmla="*/ 2381 h 361834"/>
                <a:gd name="connsiteX0" fmla="*/ 138113 w 261143"/>
                <a:gd name="connsiteY0" fmla="*/ 23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55563 w 261143"/>
                <a:gd name="connsiteY5" fmla="*/ 56357 h 361157"/>
                <a:gd name="connsiteX6" fmla="*/ 138113 w 261143"/>
                <a:gd name="connsiteY6" fmla="*/ 2381 h 361157"/>
                <a:gd name="connsiteX0" fmla="*/ 147638 w 261143"/>
                <a:gd name="connsiteY0" fmla="*/ 404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55563 w 261143"/>
                <a:gd name="connsiteY5" fmla="*/ 56357 h 361157"/>
                <a:gd name="connsiteX6" fmla="*/ 147638 w 261143"/>
                <a:gd name="connsiteY6" fmla="*/ 40481 h 361157"/>
                <a:gd name="connsiteX0" fmla="*/ 147638 w 261143"/>
                <a:gd name="connsiteY0" fmla="*/ 404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115094 w 261143"/>
                <a:gd name="connsiteY5" fmla="*/ 123032 h 361157"/>
                <a:gd name="connsiteX6" fmla="*/ 147638 w 261143"/>
                <a:gd name="connsiteY6" fmla="*/ 40481 h 361157"/>
                <a:gd name="connsiteX0" fmla="*/ 103981 w 217486"/>
                <a:gd name="connsiteY0" fmla="*/ 40481 h 361157"/>
                <a:gd name="connsiteX1" fmla="*/ 215105 w 217486"/>
                <a:gd name="connsiteY1" fmla="*/ 0 h 361157"/>
                <a:gd name="connsiteX2" fmla="*/ 217486 w 217486"/>
                <a:gd name="connsiteY2" fmla="*/ 265113 h 361157"/>
                <a:gd name="connsiteX3" fmla="*/ 0 w 217486"/>
                <a:gd name="connsiteY3" fmla="*/ 361157 h 361157"/>
                <a:gd name="connsiteX4" fmla="*/ 103980 w 217486"/>
                <a:gd name="connsiteY4" fmla="*/ 212725 h 361157"/>
                <a:gd name="connsiteX5" fmla="*/ 71437 w 217486"/>
                <a:gd name="connsiteY5" fmla="*/ 123032 h 361157"/>
                <a:gd name="connsiteX6" fmla="*/ 103981 w 217486"/>
                <a:gd name="connsiteY6" fmla="*/ 40481 h 361157"/>
                <a:gd name="connsiteX0" fmla="*/ 103981 w 217486"/>
                <a:gd name="connsiteY0" fmla="*/ 40481 h 361157"/>
                <a:gd name="connsiteX1" fmla="*/ 215105 w 217486"/>
                <a:gd name="connsiteY1" fmla="*/ 0 h 361157"/>
                <a:gd name="connsiteX2" fmla="*/ 217486 w 217486"/>
                <a:gd name="connsiteY2" fmla="*/ 265113 h 361157"/>
                <a:gd name="connsiteX3" fmla="*/ 0 w 217486"/>
                <a:gd name="connsiteY3" fmla="*/ 361157 h 361157"/>
                <a:gd name="connsiteX4" fmla="*/ 103980 w 217486"/>
                <a:gd name="connsiteY4" fmla="*/ 212725 h 361157"/>
                <a:gd name="connsiteX5" fmla="*/ 71437 w 217486"/>
                <a:gd name="connsiteY5" fmla="*/ 123032 h 361157"/>
                <a:gd name="connsiteX6" fmla="*/ 103981 w 217486"/>
                <a:gd name="connsiteY6" fmla="*/ 40481 h 361157"/>
                <a:gd name="connsiteX0" fmla="*/ 37898 w 151403"/>
                <a:gd name="connsiteY0" fmla="*/ 40481 h 275567"/>
                <a:gd name="connsiteX1" fmla="*/ 149022 w 151403"/>
                <a:gd name="connsiteY1" fmla="*/ 0 h 275567"/>
                <a:gd name="connsiteX2" fmla="*/ 151403 w 151403"/>
                <a:gd name="connsiteY2" fmla="*/ 265113 h 275567"/>
                <a:gd name="connsiteX3" fmla="*/ 37897 w 151403"/>
                <a:gd name="connsiteY3" fmla="*/ 212725 h 275567"/>
                <a:gd name="connsiteX4" fmla="*/ 5354 w 151403"/>
                <a:gd name="connsiteY4" fmla="*/ 123032 h 275567"/>
                <a:gd name="connsiteX5" fmla="*/ 37898 w 151403"/>
                <a:gd name="connsiteY5" fmla="*/ 40481 h 275567"/>
                <a:gd name="connsiteX0" fmla="*/ 37898 w 151403"/>
                <a:gd name="connsiteY0" fmla="*/ 40481 h 218656"/>
                <a:gd name="connsiteX1" fmla="*/ 149022 w 151403"/>
                <a:gd name="connsiteY1" fmla="*/ 0 h 218656"/>
                <a:gd name="connsiteX2" fmla="*/ 151403 w 151403"/>
                <a:gd name="connsiteY2" fmla="*/ 148432 h 218656"/>
                <a:gd name="connsiteX3" fmla="*/ 37897 w 151403"/>
                <a:gd name="connsiteY3" fmla="*/ 212725 h 218656"/>
                <a:gd name="connsiteX4" fmla="*/ 5354 w 151403"/>
                <a:gd name="connsiteY4" fmla="*/ 123032 h 218656"/>
                <a:gd name="connsiteX5" fmla="*/ 37898 w 151403"/>
                <a:gd name="connsiteY5" fmla="*/ 40481 h 218656"/>
                <a:gd name="connsiteX0" fmla="*/ 48386 w 161891"/>
                <a:gd name="connsiteY0" fmla="*/ 40481 h 218656"/>
                <a:gd name="connsiteX1" fmla="*/ 159510 w 161891"/>
                <a:gd name="connsiteY1" fmla="*/ 0 h 218656"/>
                <a:gd name="connsiteX2" fmla="*/ 161891 w 161891"/>
                <a:gd name="connsiteY2" fmla="*/ 148432 h 218656"/>
                <a:gd name="connsiteX3" fmla="*/ 48385 w 161891"/>
                <a:gd name="connsiteY3" fmla="*/ 212725 h 218656"/>
                <a:gd name="connsiteX4" fmla="*/ 15842 w 161891"/>
                <a:gd name="connsiteY4" fmla="*/ 123032 h 218656"/>
                <a:gd name="connsiteX5" fmla="*/ 48386 w 161891"/>
                <a:gd name="connsiteY5" fmla="*/ 40481 h 218656"/>
                <a:gd name="connsiteX0" fmla="*/ 48386 w 161891"/>
                <a:gd name="connsiteY0" fmla="*/ 40481 h 218656"/>
                <a:gd name="connsiteX1" fmla="*/ 159510 w 161891"/>
                <a:gd name="connsiteY1" fmla="*/ 0 h 218656"/>
                <a:gd name="connsiteX2" fmla="*/ 161891 w 161891"/>
                <a:gd name="connsiteY2" fmla="*/ 148432 h 218656"/>
                <a:gd name="connsiteX3" fmla="*/ 48385 w 161891"/>
                <a:gd name="connsiteY3" fmla="*/ 212725 h 218656"/>
                <a:gd name="connsiteX4" fmla="*/ 15842 w 161891"/>
                <a:gd name="connsiteY4" fmla="*/ 123032 h 218656"/>
                <a:gd name="connsiteX5" fmla="*/ 48386 w 161891"/>
                <a:gd name="connsiteY5" fmla="*/ 40481 h 218656"/>
                <a:gd name="connsiteX0" fmla="*/ 92377 w 205882"/>
                <a:gd name="connsiteY0" fmla="*/ 40481 h 218656"/>
                <a:gd name="connsiteX1" fmla="*/ 203501 w 205882"/>
                <a:gd name="connsiteY1" fmla="*/ 0 h 218656"/>
                <a:gd name="connsiteX2" fmla="*/ 205882 w 205882"/>
                <a:gd name="connsiteY2" fmla="*/ 148432 h 218656"/>
                <a:gd name="connsiteX3" fmla="*/ 92376 w 205882"/>
                <a:gd name="connsiteY3" fmla="*/ 212725 h 218656"/>
                <a:gd name="connsiteX4" fmla="*/ 7445 w 205882"/>
                <a:gd name="connsiteY4" fmla="*/ 120651 h 218656"/>
                <a:gd name="connsiteX5" fmla="*/ 92377 w 205882"/>
                <a:gd name="connsiteY5" fmla="*/ 40481 h 218656"/>
                <a:gd name="connsiteX0" fmla="*/ 92377 w 205882"/>
                <a:gd name="connsiteY0" fmla="*/ 40481 h 218656"/>
                <a:gd name="connsiteX1" fmla="*/ 203501 w 205882"/>
                <a:gd name="connsiteY1" fmla="*/ 0 h 218656"/>
                <a:gd name="connsiteX2" fmla="*/ 205882 w 205882"/>
                <a:gd name="connsiteY2" fmla="*/ 148432 h 218656"/>
                <a:gd name="connsiteX3" fmla="*/ 92376 w 205882"/>
                <a:gd name="connsiteY3" fmla="*/ 212725 h 218656"/>
                <a:gd name="connsiteX4" fmla="*/ 7445 w 205882"/>
                <a:gd name="connsiteY4" fmla="*/ 120651 h 218656"/>
                <a:gd name="connsiteX5" fmla="*/ 92377 w 205882"/>
                <a:gd name="connsiteY5" fmla="*/ 40481 h 218656"/>
                <a:gd name="connsiteX0" fmla="*/ 84932 w 198437"/>
                <a:gd name="connsiteY0" fmla="*/ 40481 h 218656"/>
                <a:gd name="connsiteX1" fmla="*/ 196056 w 198437"/>
                <a:gd name="connsiteY1" fmla="*/ 0 h 218656"/>
                <a:gd name="connsiteX2" fmla="*/ 198437 w 198437"/>
                <a:gd name="connsiteY2" fmla="*/ 148432 h 218656"/>
                <a:gd name="connsiteX3" fmla="*/ 84931 w 198437"/>
                <a:gd name="connsiteY3" fmla="*/ 212725 h 218656"/>
                <a:gd name="connsiteX4" fmla="*/ 0 w 198437"/>
                <a:gd name="connsiteY4" fmla="*/ 120651 h 218656"/>
                <a:gd name="connsiteX5" fmla="*/ 84932 w 198437"/>
                <a:gd name="connsiteY5" fmla="*/ 40481 h 218656"/>
                <a:gd name="connsiteX0" fmla="*/ 27782 w 141287"/>
                <a:gd name="connsiteY0" fmla="*/ 40481 h 218656"/>
                <a:gd name="connsiteX1" fmla="*/ 138906 w 141287"/>
                <a:gd name="connsiteY1" fmla="*/ 0 h 218656"/>
                <a:gd name="connsiteX2" fmla="*/ 141287 w 141287"/>
                <a:gd name="connsiteY2" fmla="*/ 148432 h 218656"/>
                <a:gd name="connsiteX3" fmla="*/ 27781 w 141287"/>
                <a:gd name="connsiteY3" fmla="*/ 212725 h 218656"/>
                <a:gd name="connsiteX4" fmla="*/ 0 w 141287"/>
                <a:gd name="connsiteY4" fmla="*/ 123032 h 218656"/>
                <a:gd name="connsiteX5" fmla="*/ 27782 w 141287"/>
                <a:gd name="connsiteY5" fmla="*/ 40481 h 218656"/>
                <a:gd name="connsiteX0" fmla="*/ 54358 w 167863"/>
                <a:gd name="connsiteY0" fmla="*/ 40481 h 218656"/>
                <a:gd name="connsiteX1" fmla="*/ 165482 w 167863"/>
                <a:gd name="connsiteY1" fmla="*/ 0 h 218656"/>
                <a:gd name="connsiteX2" fmla="*/ 167863 w 167863"/>
                <a:gd name="connsiteY2" fmla="*/ 148432 h 218656"/>
                <a:gd name="connsiteX3" fmla="*/ 54357 w 167863"/>
                <a:gd name="connsiteY3" fmla="*/ 212725 h 218656"/>
                <a:gd name="connsiteX4" fmla="*/ 26576 w 167863"/>
                <a:gd name="connsiteY4" fmla="*/ 123032 h 218656"/>
                <a:gd name="connsiteX5" fmla="*/ 54358 w 167863"/>
                <a:gd name="connsiteY5" fmla="*/ 40481 h 218656"/>
                <a:gd name="connsiteX0" fmla="*/ 85590 w 199095"/>
                <a:gd name="connsiteY0" fmla="*/ 40481 h 218656"/>
                <a:gd name="connsiteX1" fmla="*/ 196714 w 199095"/>
                <a:gd name="connsiteY1" fmla="*/ 0 h 218656"/>
                <a:gd name="connsiteX2" fmla="*/ 199095 w 199095"/>
                <a:gd name="connsiteY2" fmla="*/ 148432 h 218656"/>
                <a:gd name="connsiteX3" fmla="*/ 85589 w 199095"/>
                <a:gd name="connsiteY3" fmla="*/ 212725 h 218656"/>
                <a:gd name="connsiteX4" fmla="*/ 57808 w 199095"/>
                <a:gd name="connsiteY4" fmla="*/ 123032 h 218656"/>
                <a:gd name="connsiteX5" fmla="*/ 85590 w 199095"/>
                <a:gd name="connsiteY5" fmla="*/ 40481 h 218656"/>
                <a:gd name="connsiteX0" fmla="*/ 49021 w 162526"/>
                <a:gd name="connsiteY0" fmla="*/ 40481 h 218656"/>
                <a:gd name="connsiteX1" fmla="*/ 160145 w 162526"/>
                <a:gd name="connsiteY1" fmla="*/ 0 h 218656"/>
                <a:gd name="connsiteX2" fmla="*/ 162526 w 162526"/>
                <a:gd name="connsiteY2" fmla="*/ 148432 h 218656"/>
                <a:gd name="connsiteX3" fmla="*/ 49020 w 162526"/>
                <a:gd name="connsiteY3" fmla="*/ 212725 h 218656"/>
                <a:gd name="connsiteX4" fmla="*/ 21239 w 162526"/>
                <a:gd name="connsiteY4" fmla="*/ 123032 h 218656"/>
                <a:gd name="connsiteX5" fmla="*/ 49021 w 162526"/>
                <a:gd name="connsiteY5" fmla="*/ 40481 h 218656"/>
                <a:gd name="connsiteX0" fmla="*/ 27782 w 141287"/>
                <a:gd name="connsiteY0" fmla="*/ 40481 h 218656"/>
                <a:gd name="connsiteX1" fmla="*/ 138906 w 141287"/>
                <a:gd name="connsiteY1" fmla="*/ 0 h 218656"/>
                <a:gd name="connsiteX2" fmla="*/ 141287 w 141287"/>
                <a:gd name="connsiteY2" fmla="*/ 148432 h 218656"/>
                <a:gd name="connsiteX3" fmla="*/ 27781 w 141287"/>
                <a:gd name="connsiteY3" fmla="*/ 212725 h 218656"/>
                <a:gd name="connsiteX4" fmla="*/ 0 w 141287"/>
                <a:gd name="connsiteY4" fmla="*/ 123032 h 218656"/>
                <a:gd name="connsiteX5" fmla="*/ 27782 w 141287"/>
                <a:gd name="connsiteY5" fmla="*/ 40481 h 2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87" h="218656">
                  <a:moveTo>
                    <a:pt x="27782" y="40481"/>
                  </a:moveTo>
                  <a:lnTo>
                    <a:pt x="138906" y="0"/>
                  </a:lnTo>
                  <a:cubicBezTo>
                    <a:pt x="139700" y="88371"/>
                    <a:pt x="140493" y="60061"/>
                    <a:pt x="141287" y="148432"/>
                  </a:cubicBezTo>
                  <a:cubicBezTo>
                    <a:pt x="122766" y="183886"/>
                    <a:pt x="52123" y="236405"/>
                    <a:pt x="27781" y="212725"/>
                  </a:cubicBezTo>
                  <a:cubicBezTo>
                    <a:pt x="14552" y="177272"/>
                    <a:pt x="8467" y="151343"/>
                    <a:pt x="0" y="123032"/>
                  </a:cubicBezTo>
                  <a:cubicBezTo>
                    <a:pt x="10848" y="59796"/>
                    <a:pt x="16934" y="67998"/>
                    <a:pt x="27782" y="40481"/>
                  </a:cubicBezTo>
                  <a:close/>
                </a:path>
              </a:pathLst>
            </a:cu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6F7727DC-10B6-4304-94D6-E605F683FE88}"/>
                </a:ext>
              </a:extLst>
            </p:cNvPr>
            <p:cNvSpPr>
              <a:spLocks noChangeArrowheads="1"/>
            </p:cNvSpPr>
            <p:nvPr/>
          </p:nvSpPr>
          <p:spPr bwMode="auto">
            <a:xfrm>
              <a:off x="5841763" y="5310846"/>
              <a:ext cx="793352" cy="15082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a:solidFill>
                    <a:prstClr val="black"/>
                  </a:solidFill>
                </a:rPr>
                <a:t>Inner Gabbard</a:t>
              </a:r>
            </a:p>
          </p:txBody>
        </p:sp>
        <p:sp>
          <p:nvSpPr>
            <p:cNvPr id="11" name="Rectangle 10">
              <a:extLst>
                <a:ext uri="{FF2B5EF4-FFF2-40B4-BE49-F238E27FC236}">
                  <a16:creationId xmlns:a16="http://schemas.microsoft.com/office/drawing/2014/main" id="{8FDAE1F9-13C8-4A13-B268-CA707B4D7B98}"/>
                </a:ext>
              </a:extLst>
            </p:cNvPr>
            <p:cNvSpPr>
              <a:spLocks noChangeArrowheads="1"/>
            </p:cNvSpPr>
            <p:nvPr/>
          </p:nvSpPr>
          <p:spPr bwMode="auto">
            <a:xfrm>
              <a:off x="6048646" y="5709220"/>
              <a:ext cx="795150" cy="14918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a:solidFill>
                    <a:prstClr val="black"/>
                  </a:solidFill>
                </a:rPr>
                <a:t>Galloper</a:t>
              </a:r>
            </a:p>
          </p:txBody>
        </p:sp>
        <p:pic>
          <p:nvPicPr>
            <p:cNvPr id="12" name="Picture 16">
              <a:extLst>
                <a:ext uri="{FF2B5EF4-FFF2-40B4-BE49-F238E27FC236}">
                  <a16:creationId xmlns:a16="http://schemas.microsoft.com/office/drawing/2014/main" id="{D658DAF2-5F44-4BE8-89B4-97A724DBF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81" t="32487" r="62813" b="60396"/>
            <a:stretch>
              <a:fillRect/>
            </a:stretch>
          </p:blipFill>
          <p:spPr bwMode="auto">
            <a:xfrm>
              <a:off x="5068889" y="4784881"/>
              <a:ext cx="688974" cy="1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D809BE5B-4CB1-4DF4-820F-812AD58FE203}"/>
                </a:ext>
              </a:extLst>
            </p:cNvPr>
            <p:cNvSpPr/>
            <p:nvPr/>
          </p:nvSpPr>
          <p:spPr>
            <a:xfrm>
              <a:off x="5463976" y="4928867"/>
              <a:ext cx="46774" cy="442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sp>
          <p:nvSpPr>
            <p:cNvPr id="14" name="Rectangle 13">
              <a:extLst>
                <a:ext uri="{FF2B5EF4-FFF2-40B4-BE49-F238E27FC236}">
                  <a16:creationId xmlns:a16="http://schemas.microsoft.com/office/drawing/2014/main" id="{8F8E02DE-9393-4408-8D6D-ED0EBB7710A4}"/>
                </a:ext>
              </a:extLst>
            </p:cNvPr>
            <p:cNvSpPr>
              <a:spLocks noChangeArrowheads="1"/>
            </p:cNvSpPr>
            <p:nvPr/>
          </p:nvSpPr>
          <p:spPr bwMode="auto">
            <a:xfrm>
              <a:off x="4913488" y="4820666"/>
              <a:ext cx="795150" cy="15082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a:solidFill>
                    <a:prstClr val="black"/>
                  </a:solidFill>
                </a:rPr>
                <a:t>Ipswich</a:t>
              </a:r>
            </a:p>
          </p:txBody>
        </p:sp>
        <p:pic>
          <p:nvPicPr>
            <p:cNvPr id="15" name="Picture 19">
              <a:extLst>
                <a:ext uri="{FF2B5EF4-FFF2-40B4-BE49-F238E27FC236}">
                  <a16:creationId xmlns:a16="http://schemas.microsoft.com/office/drawing/2014/main" id="{A83FBAEE-5145-4298-8D01-DD001EEB29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022" t="32487" r="62813" b="60396"/>
            <a:stretch>
              <a:fillRect/>
            </a:stretch>
          </p:blipFill>
          <p:spPr bwMode="auto">
            <a:xfrm>
              <a:off x="5268911" y="4337870"/>
              <a:ext cx="481647" cy="1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03A40F81-711C-48E8-A358-F2D0318D8BFA}"/>
                </a:ext>
              </a:extLst>
            </p:cNvPr>
            <p:cNvSpPr>
              <a:spLocks noChangeArrowheads="1"/>
            </p:cNvSpPr>
            <p:nvPr/>
          </p:nvSpPr>
          <p:spPr bwMode="auto">
            <a:xfrm>
              <a:off x="5089788" y="4332126"/>
              <a:ext cx="795150" cy="14918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1200" kern="0">
                  <a:solidFill>
                    <a:prstClr val="black"/>
                  </a:solidFill>
                </a:rPr>
                <a:t>Suffolk</a:t>
              </a:r>
            </a:p>
          </p:txBody>
        </p:sp>
        <p:pic>
          <p:nvPicPr>
            <p:cNvPr id="17" name="Picture 21">
              <a:extLst>
                <a:ext uri="{FF2B5EF4-FFF2-40B4-BE49-F238E27FC236}">
                  <a16:creationId xmlns:a16="http://schemas.microsoft.com/office/drawing/2014/main" id="{D21C058D-BB0D-4C1A-BD01-D819E779D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7126" t="34045" r="64427" b="60396"/>
            <a:stretch>
              <a:fillRect/>
            </a:stretch>
          </p:blipFill>
          <p:spPr bwMode="auto">
            <a:xfrm>
              <a:off x="5280816" y="5165543"/>
              <a:ext cx="400845" cy="12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CF8A2874-B8CD-4980-9F46-065D777E5621}"/>
                </a:ext>
              </a:extLst>
            </p:cNvPr>
            <p:cNvSpPr/>
            <p:nvPr/>
          </p:nvSpPr>
          <p:spPr>
            <a:xfrm>
              <a:off x="5656468" y="5266583"/>
              <a:ext cx="46774" cy="4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sp>
          <p:nvSpPr>
            <p:cNvPr id="19" name="Rectangle 18">
              <a:extLst>
                <a:ext uri="{FF2B5EF4-FFF2-40B4-BE49-F238E27FC236}">
                  <a16:creationId xmlns:a16="http://schemas.microsoft.com/office/drawing/2014/main" id="{A25654EE-CC88-4C33-897C-6C971BE8148D}"/>
                </a:ext>
              </a:extLst>
            </p:cNvPr>
            <p:cNvSpPr>
              <a:spLocks noChangeArrowheads="1"/>
            </p:cNvSpPr>
            <p:nvPr/>
          </p:nvSpPr>
          <p:spPr bwMode="auto">
            <a:xfrm>
              <a:off x="5087990" y="5163300"/>
              <a:ext cx="793350" cy="15082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a:solidFill>
                    <a:prstClr val="black"/>
                  </a:solidFill>
                </a:rPr>
                <a:t>Harwich</a:t>
              </a:r>
            </a:p>
          </p:txBody>
        </p:sp>
        <p:sp>
          <p:nvSpPr>
            <p:cNvPr id="20" name="Rectangle 19">
              <a:extLst>
                <a:ext uri="{FF2B5EF4-FFF2-40B4-BE49-F238E27FC236}">
                  <a16:creationId xmlns:a16="http://schemas.microsoft.com/office/drawing/2014/main" id="{98D8E6C2-2FD6-477E-9194-B1150479D3AA}"/>
                </a:ext>
              </a:extLst>
            </p:cNvPr>
            <p:cNvSpPr/>
            <p:nvPr/>
          </p:nvSpPr>
          <p:spPr>
            <a:xfrm>
              <a:off x="5008835" y="3991131"/>
              <a:ext cx="2059834" cy="213285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pic>
          <p:nvPicPr>
            <p:cNvPr id="21" name="Picture 25" descr="M:\Transaction_Deal Folder\ABS SF - Project Finance\Thor\Rating Agencies\Initial Rating Presentation\working\material\map_grey[1].jpg">
              <a:extLst>
                <a:ext uri="{FF2B5EF4-FFF2-40B4-BE49-F238E27FC236}">
                  <a16:creationId xmlns:a16="http://schemas.microsoft.com/office/drawing/2014/main" id="{9920ED0D-163C-4586-9978-EF3FE31C50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2676" y="3998446"/>
              <a:ext cx="1233488" cy="21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1B779733-B4CD-44E0-B2CA-D638F51EF66E}"/>
                </a:ext>
              </a:extLst>
            </p:cNvPr>
            <p:cNvCxnSpPr/>
            <p:nvPr/>
          </p:nvCxnSpPr>
          <p:spPr>
            <a:xfrm>
              <a:off x="7068668" y="3991131"/>
              <a:ext cx="1527336" cy="16754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F98FD44-7D9C-4E99-A52D-4D18D39AFE2F}"/>
                </a:ext>
              </a:extLst>
            </p:cNvPr>
            <p:cNvSpPr/>
            <p:nvPr/>
          </p:nvSpPr>
          <p:spPr>
            <a:xfrm>
              <a:off x="8596004" y="5669875"/>
              <a:ext cx="46774" cy="459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cxnSp>
          <p:nvCxnSpPr>
            <p:cNvPr id="24" name="Straight Connector 23">
              <a:extLst>
                <a:ext uri="{FF2B5EF4-FFF2-40B4-BE49-F238E27FC236}">
                  <a16:creationId xmlns:a16="http://schemas.microsoft.com/office/drawing/2014/main" id="{BC8D352B-CB2C-4C06-87F1-81516829A44D}"/>
                </a:ext>
              </a:extLst>
            </p:cNvPr>
            <p:cNvCxnSpPr/>
            <p:nvPr/>
          </p:nvCxnSpPr>
          <p:spPr>
            <a:xfrm flipV="1">
              <a:off x="7068668" y="5709220"/>
              <a:ext cx="1527336" cy="41476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44966D-5CD9-4B70-9BAD-5DC322AD61EF}"/>
                </a:ext>
              </a:extLst>
            </p:cNvPr>
            <p:cNvCxnSpPr/>
            <p:nvPr/>
          </p:nvCxnSpPr>
          <p:spPr>
            <a:xfrm>
              <a:off x="6228544" y="4592790"/>
              <a:ext cx="467735" cy="79674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7DACE1-B012-4ECF-97D8-44803420FBBD}"/>
                </a:ext>
              </a:extLst>
            </p:cNvPr>
            <p:cNvCxnSpPr/>
            <p:nvPr/>
          </p:nvCxnSpPr>
          <p:spPr>
            <a:xfrm>
              <a:off x="6228544" y="4569838"/>
              <a:ext cx="478529" cy="81642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DAEF77-C0DF-49FC-9B9B-C6A72638EFDD}"/>
                </a:ext>
              </a:extLst>
            </p:cNvPr>
            <p:cNvCxnSpPr/>
            <p:nvPr/>
          </p:nvCxnSpPr>
          <p:spPr>
            <a:xfrm>
              <a:off x="6228544" y="4543608"/>
              <a:ext cx="487523" cy="83445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51522-B485-40DB-9061-DACC1F3D55C9}"/>
                </a:ext>
              </a:extLst>
            </p:cNvPr>
            <p:cNvCxnSpPr>
              <a:stCxn id="30" idx="4"/>
              <a:endCxn id="29" idx="0"/>
            </p:cNvCxnSpPr>
            <p:nvPr/>
          </p:nvCxnSpPr>
          <p:spPr>
            <a:xfrm>
              <a:off x="6714269" y="5420686"/>
              <a:ext cx="26984" cy="316403"/>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6CFBBB2-5445-495D-B9FB-C89C372FF35C}"/>
                </a:ext>
              </a:extLst>
            </p:cNvPr>
            <p:cNvSpPr/>
            <p:nvPr/>
          </p:nvSpPr>
          <p:spPr>
            <a:xfrm>
              <a:off x="6717867" y="5737090"/>
              <a:ext cx="44974" cy="45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sp>
          <p:nvSpPr>
            <p:cNvPr id="30" name="Oval 29">
              <a:extLst>
                <a:ext uri="{FF2B5EF4-FFF2-40B4-BE49-F238E27FC236}">
                  <a16:creationId xmlns:a16="http://schemas.microsoft.com/office/drawing/2014/main" id="{A4331480-3AC8-4BF4-80E8-20FBFA075C74}"/>
                </a:ext>
              </a:extLst>
            </p:cNvPr>
            <p:cNvSpPr/>
            <p:nvPr/>
          </p:nvSpPr>
          <p:spPr>
            <a:xfrm>
              <a:off x="6689084" y="5374783"/>
              <a:ext cx="46774" cy="45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a:solidFill>
                  <a:prstClr val="white"/>
                </a:solidFill>
              </a:endParaRPr>
            </a:p>
          </p:txBody>
        </p:sp>
      </p:grpSp>
      <p:pic>
        <p:nvPicPr>
          <p:cNvPr id="31" name="Picture 30">
            <a:extLst>
              <a:ext uri="{FF2B5EF4-FFF2-40B4-BE49-F238E27FC236}">
                <a16:creationId xmlns:a16="http://schemas.microsoft.com/office/drawing/2014/main" id="{854CDB28-479B-4E7F-A207-A5AA71AF2449}"/>
              </a:ext>
            </a:extLst>
          </p:cNvPr>
          <p:cNvPicPr>
            <a:picLocks noChangeAspect="1"/>
          </p:cNvPicPr>
          <p:nvPr/>
        </p:nvPicPr>
        <p:blipFill>
          <a:blip r:embed="rId6"/>
          <a:stretch>
            <a:fillRect/>
          </a:stretch>
        </p:blipFill>
        <p:spPr>
          <a:xfrm>
            <a:off x="414851" y="3164369"/>
            <a:ext cx="5096779" cy="3042645"/>
          </a:xfrm>
          <a:prstGeom prst="rect">
            <a:avLst/>
          </a:prstGeom>
          <a:ln>
            <a:solidFill>
              <a:schemeClr val="accent5">
                <a:lumMod val="50000"/>
              </a:schemeClr>
            </a:solidFill>
          </a:ln>
        </p:spPr>
      </p:pic>
      <p:grpSp>
        <p:nvGrpSpPr>
          <p:cNvPr id="32" name="Group 31">
            <a:extLst>
              <a:ext uri="{FF2B5EF4-FFF2-40B4-BE49-F238E27FC236}">
                <a16:creationId xmlns:a16="http://schemas.microsoft.com/office/drawing/2014/main" id="{9A0E8F9A-2068-40F7-9559-8F311BD9242B}"/>
              </a:ext>
            </a:extLst>
          </p:cNvPr>
          <p:cNvGrpSpPr/>
          <p:nvPr/>
        </p:nvGrpSpPr>
        <p:grpSpPr>
          <a:xfrm>
            <a:off x="2958985" y="1245576"/>
            <a:ext cx="4247260" cy="1327393"/>
            <a:chOff x="-4007" y="-78884"/>
            <a:chExt cx="4247260" cy="1327393"/>
          </a:xfrm>
        </p:grpSpPr>
        <p:sp>
          <p:nvSpPr>
            <p:cNvPr id="33" name="Rounded Rectangle 36">
              <a:extLst>
                <a:ext uri="{FF2B5EF4-FFF2-40B4-BE49-F238E27FC236}">
                  <a16:creationId xmlns:a16="http://schemas.microsoft.com/office/drawing/2014/main" id="{61841BD1-BA93-47AE-9C23-D1189EDAF9DF}"/>
                </a:ext>
              </a:extLst>
            </p:cNvPr>
            <p:cNvSpPr/>
            <p:nvPr/>
          </p:nvSpPr>
          <p:spPr>
            <a:xfrm rot="16200000">
              <a:off x="1455926" y="-1538817"/>
              <a:ext cx="1327393" cy="4247260"/>
            </a:xfrm>
            <a:prstGeom prst="round2SameRect">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4" name="Rounded Rectangle 4">
              <a:extLst>
                <a:ext uri="{FF2B5EF4-FFF2-40B4-BE49-F238E27FC236}">
                  <a16:creationId xmlns:a16="http://schemas.microsoft.com/office/drawing/2014/main" id="{228FA8F8-4E29-4FDD-BF94-907D01A3E024}"/>
                </a:ext>
              </a:extLst>
            </p:cNvPr>
            <p:cNvSpPr/>
            <p:nvPr/>
          </p:nvSpPr>
          <p:spPr>
            <a:xfrm>
              <a:off x="59399" y="59399"/>
              <a:ext cx="401505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a:lnSpc>
                  <a:spcPct val="90000"/>
                </a:lnSpc>
                <a:spcAft>
                  <a:spcPct val="35000"/>
                </a:spcAft>
              </a:pPr>
              <a:r>
                <a:rPr lang="en-GB" sz="1400">
                  <a:solidFill>
                    <a:prstClr val="white"/>
                  </a:solidFill>
                </a:rPr>
                <a:t>The Greater Gabbard offshore wind farm (504MW) is located off the Suffolk coast approximately 40km east of Harwich in the Thames Estuary. </a:t>
              </a:r>
            </a:p>
            <a:p>
              <a:pPr defTabSz="622300">
                <a:lnSpc>
                  <a:spcPct val="90000"/>
                </a:lnSpc>
                <a:spcAft>
                  <a:spcPct val="35000"/>
                </a:spcAft>
              </a:pPr>
              <a:r>
                <a:rPr lang="en-GB" sz="1400">
                  <a:solidFill>
                    <a:prstClr val="white"/>
                  </a:solidFill>
                </a:rPr>
                <a:t>The OFTO owns two offshore platforms and three export cables that make landfall in Sizewell.</a:t>
              </a:r>
            </a:p>
          </p:txBody>
        </p:sp>
      </p:grpSp>
      <p:grpSp>
        <p:nvGrpSpPr>
          <p:cNvPr id="35" name="Group 34">
            <a:extLst>
              <a:ext uri="{FF2B5EF4-FFF2-40B4-BE49-F238E27FC236}">
                <a16:creationId xmlns:a16="http://schemas.microsoft.com/office/drawing/2014/main" id="{B328B459-11A5-4AD5-871A-D5ECB1CBEC6D}"/>
              </a:ext>
            </a:extLst>
          </p:cNvPr>
          <p:cNvGrpSpPr/>
          <p:nvPr/>
        </p:nvGrpSpPr>
        <p:grpSpPr>
          <a:xfrm>
            <a:off x="5615071" y="4748668"/>
            <a:ext cx="4138322" cy="1466894"/>
            <a:chOff x="2600747" y="1990191"/>
            <a:chExt cx="4138322" cy="1466894"/>
          </a:xfrm>
        </p:grpSpPr>
        <p:sp>
          <p:nvSpPr>
            <p:cNvPr id="36" name="Rounded Rectangle 39">
              <a:extLst>
                <a:ext uri="{FF2B5EF4-FFF2-40B4-BE49-F238E27FC236}">
                  <a16:creationId xmlns:a16="http://schemas.microsoft.com/office/drawing/2014/main" id="{78B5CF35-2B8B-4B1A-9304-9875BFE980E2}"/>
                </a:ext>
              </a:extLst>
            </p:cNvPr>
            <p:cNvSpPr/>
            <p:nvPr/>
          </p:nvSpPr>
          <p:spPr>
            <a:xfrm rot="5400000">
              <a:off x="3934225" y="656713"/>
              <a:ext cx="1466894" cy="4133850"/>
            </a:xfrm>
            <a:prstGeom prst="round2SameRect">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7" name="Rounded Rectangle 4">
              <a:extLst>
                <a:ext uri="{FF2B5EF4-FFF2-40B4-BE49-F238E27FC236}">
                  <a16:creationId xmlns:a16="http://schemas.microsoft.com/office/drawing/2014/main" id="{5F6FD6C7-4959-4EC5-887D-3F89BF79DC49}"/>
                </a:ext>
              </a:extLst>
            </p:cNvPr>
            <p:cNvSpPr/>
            <p:nvPr/>
          </p:nvSpPr>
          <p:spPr>
            <a:xfrm>
              <a:off x="2724017" y="2145567"/>
              <a:ext cx="401505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a:lnSpc>
                  <a:spcPct val="90000"/>
                </a:lnSpc>
                <a:spcAft>
                  <a:spcPct val="35000"/>
                </a:spcAft>
              </a:pPr>
              <a:r>
                <a:rPr lang="en-GB" sz="1400">
                  <a:solidFill>
                    <a:prstClr val="white"/>
                  </a:solidFill>
                </a:rPr>
                <a:t>The onshore cables connect to the Greater Gabbard Leiston substation compound  </a:t>
              </a:r>
            </a:p>
            <a:p>
              <a:pPr defTabSz="622300">
                <a:lnSpc>
                  <a:spcPct val="90000"/>
                </a:lnSpc>
                <a:spcAft>
                  <a:spcPct val="35000"/>
                </a:spcAft>
              </a:pPr>
              <a:r>
                <a:rPr lang="en-GB" sz="1400">
                  <a:solidFill>
                    <a:prstClr val="white"/>
                  </a:solidFill>
                </a:rPr>
                <a:t>From the compound the circuits connect into the adjacent National Grid Substation </a:t>
              </a:r>
            </a:p>
          </p:txBody>
        </p:sp>
      </p:grpSp>
    </p:spTree>
    <p:extLst>
      <p:ext uri="{BB962C8B-B14F-4D97-AF65-F5344CB8AC3E}">
        <p14:creationId xmlns:p14="http://schemas.microsoft.com/office/powerpoint/2010/main" val="237108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CADC-B13A-414F-917B-F2CA77E3CBF8}"/>
              </a:ext>
            </a:extLst>
          </p:cNvPr>
          <p:cNvSpPr>
            <a:spLocks noGrp="1"/>
          </p:cNvSpPr>
          <p:nvPr>
            <p:ph type="title"/>
          </p:nvPr>
        </p:nvSpPr>
        <p:spPr/>
        <p:txBody>
          <a:bodyPr/>
          <a:lstStyle/>
          <a:p>
            <a:pPr algn="ctr"/>
            <a:r>
              <a:rPr lang="en-GB"/>
              <a:t>Operations Summary</a:t>
            </a:r>
          </a:p>
        </p:txBody>
      </p:sp>
      <p:sp>
        <p:nvSpPr>
          <p:cNvPr id="3" name="Date Placeholder 2">
            <a:extLst>
              <a:ext uri="{FF2B5EF4-FFF2-40B4-BE49-F238E27FC236}">
                <a16:creationId xmlns:a16="http://schemas.microsoft.com/office/drawing/2014/main" id="{6B2457D8-F0FF-40A8-88F1-E927DBA21503}"/>
              </a:ext>
            </a:extLst>
          </p:cNvPr>
          <p:cNvSpPr>
            <a:spLocks noGrp="1"/>
          </p:cNvSpPr>
          <p:nvPr>
            <p:ph type="dt" sz="half" idx="2"/>
          </p:nvPr>
        </p:nvSpPr>
        <p:spPr/>
        <p:txBody>
          <a:bodyPr/>
          <a:lstStyle/>
          <a:p>
            <a:fld id="{C6F711A0-BB8D-A446-B77A-9BAD3C12CDEE}" type="datetime3">
              <a:rPr lang="en-US" smtClean="0"/>
              <a:pPr/>
              <a:t>11 January 2024</a:t>
            </a:fld>
            <a:endParaRPr lang="en-US"/>
          </a:p>
        </p:txBody>
      </p:sp>
      <p:graphicFrame>
        <p:nvGraphicFramePr>
          <p:cNvPr id="4" name="Table 3">
            <a:extLst>
              <a:ext uri="{FF2B5EF4-FFF2-40B4-BE49-F238E27FC236}">
                <a16:creationId xmlns:a16="http://schemas.microsoft.com/office/drawing/2014/main" id="{F4D71E49-E72C-4E1D-9C12-05ABF47F1973}"/>
              </a:ext>
            </a:extLst>
          </p:cNvPr>
          <p:cNvGraphicFramePr>
            <a:graphicFrameLocks noGrp="1"/>
          </p:cNvGraphicFramePr>
          <p:nvPr>
            <p:extLst>
              <p:ext uri="{D42A27DB-BD31-4B8C-83A1-F6EECF244321}">
                <p14:modId xmlns:p14="http://schemas.microsoft.com/office/powerpoint/2010/main" val="2089744428"/>
              </p:ext>
            </p:extLst>
          </p:nvPr>
        </p:nvGraphicFramePr>
        <p:xfrm>
          <a:off x="235009" y="1153681"/>
          <a:ext cx="11045440" cy="5529130"/>
        </p:xfrm>
        <a:graphic>
          <a:graphicData uri="http://schemas.openxmlformats.org/drawingml/2006/table">
            <a:tbl>
              <a:tblPr bandRow="1">
                <a:tableStyleId>{9D7B26C5-4107-4FEC-AEDC-1716B250A1EF}</a:tableStyleId>
              </a:tblPr>
              <a:tblGrid>
                <a:gridCol w="2045156">
                  <a:extLst>
                    <a:ext uri="{9D8B030D-6E8A-4147-A177-3AD203B41FA5}">
                      <a16:colId xmlns:a16="http://schemas.microsoft.com/office/drawing/2014/main" val="20000"/>
                    </a:ext>
                  </a:extLst>
                </a:gridCol>
                <a:gridCol w="9000284">
                  <a:extLst>
                    <a:ext uri="{9D8B030D-6E8A-4147-A177-3AD203B41FA5}">
                      <a16:colId xmlns:a16="http://schemas.microsoft.com/office/drawing/2014/main" val="20001"/>
                    </a:ext>
                  </a:extLst>
                </a:gridCol>
              </a:tblGrid>
              <a:tr h="721639">
                <a:tc>
                  <a:txBody>
                    <a:bodyPr/>
                    <a:lstStyle/>
                    <a:p>
                      <a:r>
                        <a:rPr lang="en-GB" sz="1200" b="0"/>
                        <a:t>Health and</a:t>
                      </a:r>
                      <a:r>
                        <a:rPr lang="en-GB" sz="1200" b="0" baseline="0"/>
                        <a:t> </a:t>
                      </a:r>
                      <a:r>
                        <a:rPr lang="en-GB" sz="1200" b="0"/>
                        <a:t>Safety</a:t>
                      </a:r>
                    </a:p>
                  </a:txBody>
                  <a:tcPr/>
                </a:tc>
                <a:tc>
                  <a:txBody>
                    <a:bodyPr/>
                    <a:lstStyle/>
                    <a:p>
                      <a:pPr marL="171450" indent="-171450">
                        <a:buFont typeface="Wingdings" panose="05000000000000000000" pitchFamily="2" charset="2"/>
                        <a:buChar char="§"/>
                      </a:pPr>
                      <a:r>
                        <a:rPr lang="en-GB" sz="1100" b="0"/>
                        <a:t>Zero H&amp;S RIDDORs/reportable incidents </a:t>
                      </a:r>
                      <a:endParaRPr lang="en-GB" sz="1100" b="0" baseline="0"/>
                    </a:p>
                    <a:p>
                      <a:pPr marL="171450" indent="-171450">
                        <a:buFont typeface="Wingdings" panose="05000000000000000000" pitchFamily="2" charset="2"/>
                        <a:buChar char="§"/>
                      </a:pPr>
                      <a:r>
                        <a:rPr lang="en-GB" sz="1100" b="0" baseline="0"/>
                        <a:t>The OFTO reviews H&amp;S through monthly reports and a quarterly H&amp;S forums to hold the O&amp;M Operator to account</a:t>
                      </a:r>
                    </a:p>
                    <a:p>
                      <a:pPr marL="171450" indent="-171450">
                        <a:buFont typeface="Wingdings" panose="05000000000000000000" pitchFamily="2" charset="2"/>
                        <a:buChar char="§"/>
                      </a:pPr>
                      <a:r>
                        <a:rPr lang="en-GB" sz="1100" b="0" baseline="0"/>
                        <a:t>A H&amp;S audit of the O&amp;M Operator’s Operations and procedures (Offshore and Onshore) has been planned for 2024</a:t>
                      </a:r>
                      <a:endParaRPr lang="en-GB" sz="1100" b="0"/>
                    </a:p>
                  </a:txBody>
                  <a:tcPr/>
                </a:tc>
                <a:extLst>
                  <a:ext uri="{0D108BD9-81ED-4DB2-BD59-A6C34878D82A}">
                    <a16:rowId xmlns:a16="http://schemas.microsoft.com/office/drawing/2014/main" val="10000"/>
                  </a:ext>
                </a:extLst>
              </a:tr>
              <a:tr h="1952107">
                <a:tc>
                  <a:txBody>
                    <a:bodyPr/>
                    <a:lstStyle/>
                    <a:p>
                      <a:r>
                        <a:rPr lang="en-GB" sz="1200"/>
                        <a:t>OFTO Lifetime Availability  to 2023 (99.25%)</a:t>
                      </a:r>
                    </a:p>
                    <a:p>
                      <a:endParaRPr lang="en-GB" sz="1200"/>
                    </a:p>
                    <a:p>
                      <a:r>
                        <a:rPr lang="en-GB" sz="1200"/>
                        <a:t>Calendar year 2023 (93.93%)</a:t>
                      </a:r>
                    </a:p>
                  </a:txBody>
                  <a:tcPr/>
                </a:tc>
                <a:tc>
                  <a:txBody>
                    <a:bodyPr/>
                    <a:lstStyle/>
                    <a:p>
                      <a:pPr marL="0" indent="0">
                        <a:buFontTx/>
                        <a:buNone/>
                      </a:pPr>
                      <a:r>
                        <a:rPr lang="en-GB" sz="1100"/>
                        <a:t>         </a:t>
                      </a:r>
                    </a:p>
                  </a:txBody>
                  <a:tcPr/>
                </a:tc>
                <a:extLst>
                  <a:ext uri="{0D108BD9-81ED-4DB2-BD59-A6C34878D82A}">
                    <a16:rowId xmlns:a16="http://schemas.microsoft.com/office/drawing/2014/main" val="10001"/>
                  </a:ext>
                </a:extLst>
              </a:tr>
              <a:tr h="1515442">
                <a:tc>
                  <a:txBody>
                    <a:bodyPr/>
                    <a:lstStyle/>
                    <a:p>
                      <a:r>
                        <a:rPr lang="en-GB" sz="1200" baseline="0"/>
                        <a:t>Maintenance / outages </a:t>
                      </a:r>
                      <a:endParaRPr lang="en-GB" sz="1200"/>
                    </a:p>
                  </a:txBody>
                  <a:tcPr/>
                </a:tc>
                <a:tc>
                  <a:txBody>
                    <a:bodyPr/>
                    <a:lstStyle/>
                    <a:p>
                      <a:pPr marL="285750" indent="-285750">
                        <a:buFont typeface="Wingdings" panose="05000000000000000000" pitchFamily="2" charset="2"/>
                        <a:buChar char="§"/>
                      </a:pPr>
                      <a:r>
                        <a:rPr lang="en-GB" sz="1100"/>
                        <a:t>The OFTO experienced two unplanned outages in January and February 23 that impacted availability, these related to a busduct and an offshore transformer fault </a:t>
                      </a:r>
                    </a:p>
                    <a:p>
                      <a:pPr marL="285750" indent="-285750">
                        <a:buFont typeface="Courier New" panose="02070309020205020404" pitchFamily="49" charset="0"/>
                        <a:buChar char="o"/>
                      </a:pPr>
                      <a:r>
                        <a:rPr lang="en-GB" sz="1100"/>
                        <a:t>Both faults resulted in a loss of a circuit and were successfully repaired by the Operator</a:t>
                      </a:r>
                    </a:p>
                    <a:p>
                      <a:pPr marL="285750" indent="-285750">
                        <a:buFont typeface="Courier New" panose="02070309020205020404" pitchFamily="49" charset="0"/>
                        <a:buChar char="o"/>
                      </a:pPr>
                      <a:r>
                        <a:rPr lang="en-GB" sz="1100"/>
                        <a:t>The OFTO has submitted two exceptional event claims to Ofgem to recover lost availability. The OFTO remains confident that these claims will be approved which would push the OFTO’s availability for 2023 to close to 100%</a:t>
                      </a:r>
                    </a:p>
                    <a:p>
                      <a:pPr marL="285750" indent="-285750">
                        <a:buFont typeface="Wingdings" panose="05000000000000000000" pitchFamily="2" charset="2"/>
                        <a:buChar char="§"/>
                      </a:pPr>
                      <a:r>
                        <a:rPr lang="en-GB" sz="1100" kern="1200" baseline="0">
                          <a:solidFill>
                            <a:schemeClr val="tx1"/>
                          </a:solidFill>
                          <a:latin typeface="+mn-lt"/>
                          <a:ea typeface="+mn-ea"/>
                          <a:cs typeface="+mn-cs"/>
                        </a:rPr>
                        <a:t>Following a cable theft (stolen copper) at the Leiston onshore substation the OFTO has increased security with improved CCTV coverage and an electric fence, following these upgrades no attempted break-ins have been reported</a:t>
                      </a:r>
                    </a:p>
                    <a:p>
                      <a:pPr marL="285750" indent="-285750">
                        <a:buFont typeface="Wingdings" panose="05000000000000000000" pitchFamily="2" charset="2"/>
                        <a:buChar char="§"/>
                      </a:pPr>
                      <a:r>
                        <a:rPr lang="en-GB" sz="1100" kern="1200" baseline="0">
                          <a:solidFill>
                            <a:schemeClr val="tx1"/>
                          </a:solidFill>
                          <a:latin typeface="+mn-lt"/>
                          <a:ea typeface="+mn-ea"/>
                          <a:cs typeface="+mn-cs"/>
                        </a:rPr>
                        <a:t>All planned maintenance is </a:t>
                      </a:r>
                      <a:r>
                        <a:rPr lang="en-GB" sz="1100" kern="1200" baseline="0" err="1">
                          <a:solidFill>
                            <a:schemeClr val="tx1"/>
                          </a:solidFill>
                          <a:latin typeface="+mn-lt"/>
                          <a:ea typeface="+mn-ea"/>
                          <a:cs typeface="+mn-cs"/>
                        </a:rPr>
                        <a:t>upto</a:t>
                      </a:r>
                      <a:r>
                        <a:rPr lang="en-GB" sz="1100" kern="1200" baseline="0">
                          <a:solidFill>
                            <a:schemeClr val="tx1"/>
                          </a:solidFill>
                          <a:latin typeface="+mn-lt"/>
                          <a:ea typeface="+mn-ea"/>
                          <a:cs typeface="+mn-cs"/>
                        </a:rPr>
                        <a:t> date and has been completed by the O&amp;M Operator </a:t>
                      </a:r>
                    </a:p>
                  </a:txBody>
                  <a:tcPr/>
                </a:tc>
                <a:extLst>
                  <a:ext uri="{0D108BD9-81ED-4DB2-BD59-A6C34878D82A}">
                    <a16:rowId xmlns:a16="http://schemas.microsoft.com/office/drawing/2014/main" val="10002"/>
                  </a:ext>
                </a:extLst>
              </a:tr>
              <a:tr h="721639">
                <a:tc>
                  <a:txBody>
                    <a:bodyPr/>
                    <a:lstStyle/>
                    <a:p>
                      <a:r>
                        <a:rPr lang="en-GB" sz="1200"/>
                        <a:t>Insurance</a:t>
                      </a:r>
                    </a:p>
                  </a:txBody>
                  <a:tcPr/>
                </a:tc>
                <a:tc>
                  <a:txBody>
                    <a:bodyPr/>
                    <a:lstStyle/>
                    <a:p>
                      <a:pPr marL="285750" indent="-285750">
                        <a:buFont typeface="Wingdings" panose="05000000000000000000" pitchFamily="2" charset="2"/>
                        <a:buChar char="§"/>
                      </a:pPr>
                      <a:r>
                        <a:rPr lang="en-GB" sz="1100"/>
                        <a:t>No</a:t>
                      </a:r>
                      <a:r>
                        <a:rPr lang="en-GB" sz="1100" baseline="0"/>
                        <a:t> insurance claims were raised during 2023 – regular engagement has taken place with insurers</a:t>
                      </a:r>
                    </a:p>
                    <a:p>
                      <a:pPr marL="285750" lvl="0" indent="-285750">
                        <a:buFont typeface="Wingdings" panose="05000000000000000000" pitchFamily="2" charset="2"/>
                        <a:buChar char="§"/>
                      </a:pPr>
                      <a:r>
                        <a:rPr lang="en-GB" sz="1100" baseline="0"/>
                        <a:t>Insurance has been renewed in November 2023 which was part of a two year Long Term Agreement </a:t>
                      </a:r>
                    </a:p>
                    <a:p>
                      <a:pPr marL="355600" indent="-355600">
                        <a:buFont typeface="Courier New" panose="02070309020205020404" pitchFamily="49" charset="0"/>
                        <a:buChar char="o"/>
                      </a:pPr>
                      <a:endParaRPr lang="en-GB" sz="1100" baseline="0"/>
                    </a:p>
                  </a:txBody>
                  <a:tcPr/>
                </a:tc>
                <a:extLst>
                  <a:ext uri="{0D108BD9-81ED-4DB2-BD59-A6C34878D82A}">
                    <a16:rowId xmlns:a16="http://schemas.microsoft.com/office/drawing/2014/main" val="10006"/>
                  </a:ext>
                </a:extLst>
              </a:tr>
              <a:tr h="618303">
                <a:tc>
                  <a:txBody>
                    <a:bodyPr/>
                    <a:lstStyle/>
                    <a:p>
                      <a:endParaRPr lang="en-GB" sz="1200"/>
                    </a:p>
                  </a:txBody>
                  <a:tcPr/>
                </a:tc>
                <a:tc>
                  <a:txBody>
                    <a:bodyPr/>
                    <a:lstStyle/>
                    <a:p>
                      <a:pPr marL="355600" indent="-355600">
                        <a:buFont typeface="Courier New" panose="02070309020205020404" pitchFamily="49" charset="0"/>
                        <a:buChar char="o"/>
                      </a:pPr>
                      <a:endParaRPr lang="en-GB" sz="1100" baseline="0"/>
                    </a:p>
                  </a:txBody>
                  <a:tcPr/>
                </a:tc>
                <a:extLst>
                  <a:ext uri="{0D108BD9-81ED-4DB2-BD59-A6C34878D82A}">
                    <a16:rowId xmlns:a16="http://schemas.microsoft.com/office/drawing/2014/main" val="126531954"/>
                  </a:ext>
                </a:extLst>
              </a:tr>
            </a:tbl>
          </a:graphicData>
        </a:graphic>
      </p:graphicFrame>
      <p:pic>
        <p:nvPicPr>
          <p:cNvPr id="8" name="Picture 7">
            <a:extLst>
              <a:ext uri="{FF2B5EF4-FFF2-40B4-BE49-F238E27FC236}">
                <a16:creationId xmlns:a16="http://schemas.microsoft.com/office/drawing/2014/main" id="{F5FA1531-8884-098B-88DC-86CEF147AD71}"/>
              </a:ext>
            </a:extLst>
          </p:cNvPr>
          <p:cNvPicPr>
            <a:picLocks noChangeAspect="1"/>
          </p:cNvPicPr>
          <p:nvPr/>
        </p:nvPicPr>
        <p:blipFill rotWithShape="1">
          <a:blip r:embed="rId2"/>
          <a:srcRect t="7329"/>
          <a:stretch/>
        </p:blipFill>
        <p:spPr>
          <a:xfrm>
            <a:off x="3173516" y="1965533"/>
            <a:ext cx="4457877" cy="1828800"/>
          </a:xfrm>
          <a:prstGeom prst="rect">
            <a:avLst/>
          </a:prstGeom>
        </p:spPr>
      </p:pic>
    </p:spTree>
    <p:extLst>
      <p:ext uri="{BB962C8B-B14F-4D97-AF65-F5344CB8AC3E}">
        <p14:creationId xmlns:p14="http://schemas.microsoft.com/office/powerpoint/2010/main" val="337106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278-C7A0-4F9B-B8B1-913DA2E97C86}"/>
              </a:ext>
            </a:extLst>
          </p:cNvPr>
          <p:cNvSpPr>
            <a:spLocks noGrp="1"/>
          </p:cNvSpPr>
          <p:nvPr>
            <p:ph type="title"/>
          </p:nvPr>
        </p:nvSpPr>
        <p:spPr/>
        <p:txBody>
          <a:bodyPr/>
          <a:lstStyle/>
          <a:p>
            <a:pPr algn="ctr"/>
            <a:r>
              <a:rPr lang="en-GB">
                <a:latin typeface="Europa-Regular"/>
                <a:cs typeface="Calibri Light"/>
              </a:rPr>
              <a:t>Project Key Points</a:t>
            </a:r>
          </a:p>
        </p:txBody>
      </p:sp>
      <p:sp>
        <p:nvSpPr>
          <p:cNvPr id="3" name="Date Placeholder 2">
            <a:extLst>
              <a:ext uri="{FF2B5EF4-FFF2-40B4-BE49-F238E27FC236}">
                <a16:creationId xmlns:a16="http://schemas.microsoft.com/office/drawing/2014/main" id="{F1A99AB4-9297-4F1E-B8D0-6DBF3C6ECFBE}"/>
              </a:ext>
            </a:extLst>
          </p:cNvPr>
          <p:cNvSpPr>
            <a:spLocks noGrp="1"/>
          </p:cNvSpPr>
          <p:nvPr>
            <p:ph type="dt" sz="half" idx="2"/>
          </p:nvPr>
        </p:nvSpPr>
        <p:spPr>
          <a:xfrm>
            <a:off x="300038" y="6010887"/>
            <a:ext cx="2741034" cy="365125"/>
          </a:xfrm>
        </p:spPr>
        <p:txBody>
          <a:bodyPr/>
          <a:lstStyle/>
          <a:p>
            <a:fld id="{C6F711A0-BB8D-A446-B77A-9BAD3C12CDEE}" type="datetime3">
              <a:rPr lang="en-US" smtClean="0"/>
              <a:pPr/>
              <a:t>11 January 2024</a:t>
            </a:fld>
            <a:endParaRPr lang="en-US"/>
          </a:p>
        </p:txBody>
      </p:sp>
      <p:graphicFrame>
        <p:nvGraphicFramePr>
          <p:cNvPr id="4" name="Table 3">
            <a:extLst>
              <a:ext uri="{FF2B5EF4-FFF2-40B4-BE49-F238E27FC236}">
                <a16:creationId xmlns:a16="http://schemas.microsoft.com/office/drawing/2014/main" id="{74C258E1-466D-4B71-BD1B-E6D0F64021AD}"/>
              </a:ext>
            </a:extLst>
          </p:cNvPr>
          <p:cNvGraphicFramePr>
            <a:graphicFrameLocks noGrp="1"/>
          </p:cNvGraphicFramePr>
          <p:nvPr>
            <p:extLst>
              <p:ext uri="{D42A27DB-BD31-4B8C-83A1-F6EECF244321}">
                <p14:modId xmlns:p14="http://schemas.microsoft.com/office/powerpoint/2010/main" val="3224641742"/>
              </p:ext>
            </p:extLst>
          </p:nvPr>
        </p:nvGraphicFramePr>
        <p:xfrm>
          <a:off x="300038" y="1239142"/>
          <a:ext cx="10388666" cy="4589854"/>
        </p:xfrm>
        <a:graphic>
          <a:graphicData uri="http://schemas.openxmlformats.org/drawingml/2006/table">
            <a:tbl>
              <a:tblPr firstRow="1" bandRow="1">
                <a:tableStyleId>{9D7B26C5-4107-4FEC-AEDC-1716B250A1EF}</a:tableStyleId>
              </a:tblPr>
              <a:tblGrid>
                <a:gridCol w="1596771">
                  <a:extLst>
                    <a:ext uri="{9D8B030D-6E8A-4147-A177-3AD203B41FA5}">
                      <a16:colId xmlns:a16="http://schemas.microsoft.com/office/drawing/2014/main" val="1237701946"/>
                    </a:ext>
                  </a:extLst>
                </a:gridCol>
                <a:gridCol w="8791895">
                  <a:extLst>
                    <a:ext uri="{9D8B030D-6E8A-4147-A177-3AD203B41FA5}">
                      <a16:colId xmlns:a16="http://schemas.microsoft.com/office/drawing/2014/main" val="118020167"/>
                    </a:ext>
                  </a:extLst>
                </a:gridCol>
              </a:tblGrid>
              <a:tr h="381527">
                <a:tc>
                  <a:txBody>
                    <a:bodyPr/>
                    <a:lstStyle/>
                    <a:p>
                      <a:pPr algn="ctr"/>
                      <a:r>
                        <a:rPr lang="en-GB"/>
                        <a:t>Issue </a:t>
                      </a:r>
                    </a:p>
                  </a:txBody>
                  <a:tcPr/>
                </a:tc>
                <a:tc>
                  <a:txBody>
                    <a:bodyPr/>
                    <a:lstStyle/>
                    <a:p>
                      <a:pPr algn="ctr"/>
                      <a:r>
                        <a:rPr lang="en-GB"/>
                        <a:t>Update </a:t>
                      </a:r>
                    </a:p>
                  </a:txBody>
                  <a:tcPr/>
                </a:tc>
                <a:extLst>
                  <a:ext uri="{0D108BD9-81ED-4DB2-BD59-A6C34878D82A}">
                    <a16:rowId xmlns:a16="http://schemas.microsoft.com/office/drawing/2014/main" val="3816149418"/>
                  </a:ext>
                </a:extLst>
              </a:tr>
              <a:tr h="733921">
                <a:tc>
                  <a:txBody>
                    <a:bodyPr/>
                    <a:lstStyle/>
                    <a:p>
                      <a:r>
                        <a:rPr lang="en-GB" sz="1200"/>
                        <a:t>OFTO Compliance </a:t>
                      </a:r>
                    </a:p>
                  </a:txBody>
                  <a:tcPr/>
                </a:tc>
                <a:tc>
                  <a:txBody>
                    <a:bodyPr/>
                    <a:lstStyle/>
                    <a:p>
                      <a:pPr marL="171450" indent="-171450">
                        <a:buFont typeface="Wingdings" panose="05000000000000000000" pitchFamily="2" charset="2"/>
                        <a:buChar char="§"/>
                      </a:pPr>
                      <a:r>
                        <a:rPr lang="en-GB" sz="1100"/>
                        <a:t>The OFTO has complied with its licence obligations, including the provision of regulatory accounts/audit and quarterly availability reporting to Ofgem</a:t>
                      </a:r>
                    </a:p>
                    <a:p>
                      <a:pPr marL="171450" indent="-171450">
                        <a:buFont typeface="Wingdings" panose="05000000000000000000" pitchFamily="2" charset="2"/>
                        <a:buChar char="§"/>
                      </a:pPr>
                      <a:r>
                        <a:rPr lang="en-GB" sz="1100" kern="1200" baseline="0">
                          <a:solidFill>
                            <a:schemeClr val="tx1"/>
                          </a:solidFill>
                        </a:rPr>
                        <a:t>Semi-annual Lender Investor reports have been completed in conjunction with the Lenders TA and posted onto the GG OFTO website</a:t>
                      </a:r>
                    </a:p>
                    <a:p>
                      <a:pPr marL="171450" indent="-171450">
                        <a:buFont typeface="Wingdings" panose="05000000000000000000" pitchFamily="2" charset="2"/>
                        <a:buChar char="§"/>
                      </a:pPr>
                      <a:r>
                        <a:rPr lang="en-GB" sz="1100" kern="1200" baseline="0">
                          <a:solidFill>
                            <a:schemeClr val="tx1"/>
                          </a:solidFill>
                        </a:rPr>
                        <a:t>A successful OFTO licence compliance audit was completed in Summer 2023</a:t>
                      </a:r>
                      <a:endParaRPr lang="en-GB" sz="1100" kern="1200" baseline="0">
                        <a:solidFill>
                          <a:schemeClr val="tx1"/>
                        </a:solidFill>
                        <a:latin typeface="+mn-lt"/>
                        <a:ea typeface="+mn-ea"/>
                        <a:cs typeface="+mn-cs"/>
                      </a:endParaRPr>
                    </a:p>
                  </a:txBody>
                  <a:tcPr/>
                </a:tc>
                <a:extLst>
                  <a:ext uri="{0D108BD9-81ED-4DB2-BD59-A6C34878D82A}">
                    <a16:rowId xmlns:a16="http://schemas.microsoft.com/office/drawing/2014/main" val="1510905940"/>
                  </a:ext>
                </a:extLst>
              </a:tr>
              <a:tr h="787821">
                <a:tc>
                  <a:txBody>
                    <a:bodyPr/>
                    <a:lstStyle/>
                    <a:p>
                      <a:r>
                        <a:rPr lang="en-GB" sz="1200"/>
                        <a:t>Fibre Failures</a:t>
                      </a:r>
                    </a:p>
                  </a:txBody>
                  <a:tcPr/>
                </a:tc>
                <a:tc>
                  <a:txBody>
                    <a:bodyPr/>
                    <a:lstStyle/>
                    <a:p>
                      <a:pPr marL="171450" indent="-171450">
                        <a:buFont typeface="Wingdings" panose="05000000000000000000" pitchFamily="2" charset="2"/>
                        <a:buChar char="§"/>
                      </a:pPr>
                      <a:r>
                        <a:rPr lang="en-GB" sz="1100"/>
                        <a:t>No</a:t>
                      </a:r>
                      <a:r>
                        <a:rPr lang="en-GB" sz="1100" baseline="0"/>
                        <a:t> change to status of broken fibres in the nearshore subsea section  - situation remains stable  </a:t>
                      </a:r>
                    </a:p>
                    <a:p>
                      <a:pPr marL="171450" indent="-171450">
                        <a:buFont typeface="Wingdings" panose="05000000000000000000" pitchFamily="2" charset="2"/>
                        <a:buChar char="§"/>
                      </a:pPr>
                      <a:r>
                        <a:rPr lang="en-GB" sz="1100" baseline="0"/>
                        <a:t>Interconnector cable between the two Offshore Platforms has broken fibre failures and remains unchanged.  The OFTO installed a highly reliable microwave link that has facilitated equipment communications across the two platforms </a:t>
                      </a:r>
                    </a:p>
                    <a:p>
                      <a:pPr marL="171450" indent="-171450">
                        <a:buFont typeface="Wingdings" panose="05000000000000000000" pitchFamily="2" charset="2"/>
                        <a:buChar char="§"/>
                      </a:pPr>
                      <a:r>
                        <a:rPr lang="en-GB" sz="1100" baseline="0"/>
                        <a:t>Fibres are tested monthly and will continue to do so in 2024 </a:t>
                      </a:r>
                    </a:p>
                  </a:txBody>
                  <a:tcPr/>
                </a:tc>
                <a:extLst>
                  <a:ext uri="{0D108BD9-81ED-4DB2-BD59-A6C34878D82A}">
                    <a16:rowId xmlns:a16="http://schemas.microsoft.com/office/drawing/2014/main" val="4020564410"/>
                  </a:ext>
                </a:extLst>
              </a:tr>
              <a:tr h="969714">
                <a:tc>
                  <a:txBody>
                    <a:bodyPr/>
                    <a:lstStyle/>
                    <a:p>
                      <a:r>
                        <a:rPr lang="en-GB" sz="1200" err="1"/>
                        <a:t>Freespanning</a:t>
                      </a:r>
                      <a:r>
                        <a:rPr lang="en-GB" sz="1200" baseline="0"/>
                        <a:t> cables </a:t>
                      </a:r>
                      <a:endParaRPr lang="en-GB" sz="1200"/>
                    </a:p>
                  </a:txBody>
                  <a:tcPr>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rtl="0" eaLnBrk="1" latinLnBrk="0" hangingPunct="1">
                        <a:buFont typeface="Wingdings" panose="05000000000000000000" pitchFamily="2" charset="2"/>
                        <a:buChar char="§"/>
                      </a:pPr>
                      <a:r>
                        <a:rPr lang="en-GB" sz="1100" kern="1200">
                          <a:solidFill>
                            <a:schemeClr val="tx1"/>
                          </a:solidFill>
                        </a:rPr>
                        <a:t>There has been no material change to the </a:t>
                      </a:r>
                      <a:r>
                        <a:rPr lang="en-GB" sz="1100" kern="1200" err="1">
                          <a:solidFill>
                            <a:schemeClr val="tx1"/>
                          </a:solidFill>
                        </a:rPr>
                        <a:t>freespans</a:t>
                      </a:r>
                      <a:r>
                        <a:rPr lang="en-GB" sz="1100" kern="1200">
                          <a:solidFill>
                            <a:schemeClr val="tx1"/>
                          </a:solidFill>
                        </a:rPr>
                        <a:t> in the nearshore region, however, evidence suggests that the </a:t>
                      </a:r>
                      <a:r>
                        <a:rPr lang="en-GB" sz="1100" kern="1200" err="1">
                          <a:solidFill>
                            <a:schemeClr val="tx1"/>
                          </a:solidFill>
                        </a:rPr>
                        <a:t>freespans</a:t>
                      </a:r>
                      <a:r>
                        <a:rPr lang="en-GB" sz="1100" kern="1200">
                          <a:solidFill>
                            <a:schemeClr val="tx1"/>
                          </a:solidFill>
                        </a:rPr>
                        <a:t> are migrating which is due to them being located in a dynamic section of seabed that is constantly moving </a:t>
                      </a:r>
                    </a:p>
                    <a:p>
                      <a:pPr marL="171450" indent="-171450" algn="l" rtl="0" eaLnBrk="1" latinLnBrk="0" hangingPunct="1">
                        <a:buFont typeface="Wingdings" panose="05000000000000000000" pitchFamily="2" charset="2"/>
                        <a:buChar char="§"/>
                      </a:pPr>
                      <a:r>
                        <a:rPr lang="en-GB" sz="1100" kern="1200">
                          <a:solidFill>
                            <a:schemeClr val="tx1"/>
                          </a:solidFill>
                        </a:rPr>
                        <a:t>Initial assessment of vibration due to water flow around the </a:t>
                      </a:r>
                      <a:r>
                        <a:rPr lang="en-GB" sz="1100" kern="1200" err="1">
                          <a:solidFill>
                            <a:schemeClr val="tx1"/>
                          </a:solidFill>
                        </a:rPr>
                        <a:t>freespans</a:t>
                      </a:r>
                      <a:r>
                        <a:rPr lang="en-GB" sz="1100" kern="1200">
                          <a:solidFill>
                            <a:schemeClr val="tx1"/>
                          </a:solidFill>
                        </a:rPr>
                        <a:t> confirmed that the </a:t>
                      </a:r>
                      <a:r>
                        <a:rPr lang="en-GB" sz="1100" kern="1200" err="1">
                          <a:solidFill>
                            <a:schemeClr val="tx1"/>
                          </a:solidFill>
                        </a:rPr>
                        <a:t>freespans</a:t>
                      </a:r>
                      <a:r>
                        <a:rPr lang="en-GB" sz="1100" kern="1200">
                          <a:solidFill>
                            <a:schemeClr val="tx1"/>
                          </a:solidFill>
                        </a:rPr>
                        <a:t> require constant monitoring and that remediation (placing rock bags) would not resolve the issue due to constant migration </a:t>
                      </a:r>
                    </a:p>
                    <a:p>
                      <a:pPr marL="171450" indent="-171450" algn="l" defTabSz="914400" rtl="0" eaLnBrk="1" latinLnBrk="0" hangingPunct="1">
                        <a:buFont typeface="Wingdings" panose="05000000000000000000" pitchFamily="2" charset="2"/>
                        <a:buChar char="§"/>
                      </a:pPr>
                      <a:r>
                        <a:rPr lang="en-GB" sz="1100" kern="1200">
                          <a:solidFill>
                            <a:schemeClr val="tx1"/>
                          </a:solidFill>
                        </a:rPr>
                        <a:t>The agreement with fishermen to not fish in this region remains in place, and the risk to the cable remains low</a:t>
                      </a:r>
                    </a:p>
                  </a:txBody>
                  <a:tcPr>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391145"/>
                  </a:ext>
                </a:extLst>
              </a:tr>
              <a:tr h="1319447">
                <a:tc>
                  <a:txBody>
                    <a:bodyPr/>
                    <a:lstStyle/>
                    <a:p>
                      <a:r>
                        <a:rPr lang="en-GB" sz="1200"/>
                        <a:t>Two unplanned outages in Jan and Feb 23 </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rtl="0" eaLnBrk="1" latinLnBrk="0" hangingPunct="1">
                        <a:buFont typeface="Wingdings" panose="05000000000000000000" pitchFamily="2" charset="2"/>
                        <a:buChar char="§"/>
                      </a:pPr>
                      <a:r>
                        <a:rPr lang="en-GB" sz="1100" kern="1200">
                          <a:solidFill>
                            <a:schemeClr val="tx1"/>
                          </a:solidFill>
                          <a:latin typeface="+mn-lt"/>
                          <a:ea typeface="+mn-ea"/>
                          <a:cs typeface="+mn-cs"/>
                        </a:rPr>
                        <a:t>In Jan 23 a failure of a section of busduct located Offshore caused a single circuit outage lasting 18 days – this was repaired by the O&amp;M contractor </a:t>
                      </a:r>
                    </a:p>
                    <a:p>
                      <a:pPr marL="171450" lvl="0" indent="-171450" algn="l" defTabSz="914400" rtl="0" eaLnBrk="1" latinLnBrk="0" hangingPunct="1">
                        <a:buFont typeface="Courier New" panose="02070309020205020404" pitchFamily="49" charset="0"/>
                        <a:buChar char="o"/>
                      </a:pPr>
                      <a:r>
                        <a:rPr lang="en-GB" sz="1100" kern="1200">
                          <a:solidFill>
                            <a:schemeClr val="tx1"/>
                          </a:solidFill>
                          <a:latin typeface="+mn-lt"/>
                          <a:ea typeface="+mn-ea"/>
                          <a:cs typeface="+mn-cs"/>
                        </a:rPr>
                        <a:t>Works to mitigate the risk of a repeat failure have been undertaken with the support of the Original Equipment Manufacturer, further works are planned in 2024 to improve the system resilience</a:t>
                      </a:r>
                    </a:p>
                    <a:p>
                      <a:pPr marL="171450" indent="-171450" algn="l" rtl="0" eaLnBrk="1" latinLnBrk="0" hangingPunct="1">
                        <a:buFont typeface="Wingdings" panose="05000000000000000000" pitchFamily="2" charset="2"/>
                        <a:buChar char="§"/>
                      </a:pPr>
                      <a:r>
                        <a:rPr lang="en-GB" sz="1100" kern="1200">
                          <a:solidFill>
                            <a:schemeClr val="tx1"/>
                          </a:solidFill>
                          <a:latin typeface="+mn-lt"/>
                          <a:ea typeface="+mn-ea"/>
                          <a:cs typeface="+mn-cs"/>
                        </a:rPr>
                        <a:t>In February a failure of a component within an Offshore transformer caused a single circuit outage lasting 40 days – repaired by Operator</a:t>
                      </a:r>
                    </a:p>
                    <a:p>
                      <a:pPr marL="171450" indent="-171450" algn="l" rtl="0" eaLnBrk="1" latinLnBrk="0" hangingPunct="1">
                        <a:buFont typeface="Courier New" panose="02070309020205020404" pitchFamily="49" charset="0"/>
                        <a:buChar char="o"/>
                      </a:pPr>
                      <a:r>
                        <a:rPr lang="en-GB" sz="1100" kern="1200">
                          <a:solidFill>
                            <a:schemeClr val="tx1"/>
                          </a:solidFill>
                          <a:latin typeface="+mn-lt"/>
                          <a:ea typeface="+mn-ea"/>
                          <a:cs typeface="+mn-cs"/>
                        </a:rPr>
                        <a:t>Root cause analysis identified the potential for the fault to be present in two identical transformers located Offshore.  Transformer gas analysis indicated that a similar fault was occurring in one transformer so the equipment was replaced.  After testing the other Transformer didn’t indicate any issues so there was no need to replace the kit – this will be kept as a strategic spare by the OFTO and OFTO will continue to monitor.</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887490"/>
                  </a:ext>
                </a:extLst>
              </a:tr>
              <a:tr h="397424">
                <a:tc>
                  <a:txBody>
                    <a:bodyPr/>
                    <a:lstStyle/>
                    <a:p>
                      <a:endParaRPr lang="en-GB"/>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1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31733194"/>
                  </a:ext>
                </a:extLst>
              </a:tr>
            </a:tbl>
          </a:graphicData>
        </a:graphic>
      </p:graphicFrame>
    </p:spTree>
    <p:extLst>
      <p:ext uri="{BB962C8B-B14F-4D97-AF65-F5344CB8AC3E}">
        <p14:creationId xmlns:p14="http://schemas.microsoft.com/office/powerpoint/2010/main" val="332838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F401-39D7-4928-B591-1CE6AE24E351}"/>
              </a:ext>
            </a:extLst>
          </p:cNvPr>
          <p:cNvSpPr>
            <a:spLocks noGrp="1"/>
          </p:cNvSpPr>
          <p:nvPr>
            <p:ph type="title"/>
          </p:nvPr>
        </p:nvSpPr>
        <p:spPr/>
        <p:txBody>
          <a:bodyPr/>
          <a:lstStyle/>
          <a:p>
            <a:pPr algn="ctr"/>
            <a:r>
              <a:rPr lang="en-GB"/>
              <a:t>Key Financial Performance</a:t>
            </a:r>
          </a:p>
        </p:txBody>
      </p:sp>
      <p:sp>
        <p:nvSpPr>
          <p:cNvPr id="3" name="Date Placeholder 2">
            <a:extLst>
              <a:ext uri="{FF2B5EF4-FFF2-40B4-BE49-F238E27FC236}">
                <a16:creationId xmlns:a16="http://schemas.microsoft.com/office/drawing/2014/main" id="{13E14E8E-8864-4C02-B9F9-E0032D0BDD96}"/>
              </a:ext>
            </a:extLst>
          </p:cNvPr>
          <p:cNvSpPr>
            <a:spLocks noGrp="1"/>
          </p:cNvSpPr>
          <p:nvPr>
            <p:ph type="dt" sz="half" idx="2"/>
          </p:nvPr>
        </p:nvSpPr>
        <p:spPr>
          <a:xfrm>
            <a:off x="679508" y="6207014"/>
            <a:ext cx="2741034" cy="365125"/>
          </a:xfrm>
        </p:spPr>
        <p:txBody>
          <a:bodyPr/>
          <a:lstStyle/>
          <a:p>
            <a:fld id="{C6F711A0-BB8D-A446-B77A-9BAD3C12CDEE}" type="datetime3">
              <a:rPr lang="en-US" smtClean="0"/>
              <a:pPr/>
              <a:t>11 January 2024</a:t>
            </a:fld>
            <a:endParaRPr lang="en-US"/>
          </a:p>
        </p:txBody>
      </p:sp>
      <p:sp>
        <p:nvSpPr>
          <p:cNvPr id="4" name="Content Placeholder 5">
            <a:extLst>
              <a:ext uri="{FF2B5EF4-FFF2-40B4-BE49-F238E27FC236}">
                <a16:creationId xmlns:a16="http://schemas.microsoft.com/office/drawing/2014/main" id="{50DA9517-DA13-4E7F-BA70-2867977EB095}"/>
              </a:ext>
            </a:extLst>
          </p:cNvPr>
          <p:cNvSpPr txBox="1">
            <a:spLocks/>
          </p:cNvSpPr>
          <p:nvPr/>
        </p:nvSpPr>
        <p:spPr>
          <a:xfrm>
            <a:off x="679508" y="1170773"/>
            <a:ext cx="11028230" cy="468392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baseline="0">
                <a:solidFill>
                  <a:schemeClr val="tx1"/>
                </a:solidFill>
                <a:latin typeface="Europa-Light" panose="02000000000000000000" pitchFamily="2" charset="77"/>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Europa-Light" panose="02000000000000000000" pitchFamily="2" charset="77"/>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Europa-Light" panose="02000000000000000000" pitchFamily="2" charset="77"/>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1"/>
                </a:solidFill>
                <a:latin typeface="Europa-Light" panose="02000000000000000000" pitchFamily="2" charset="77"/>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baseline="0">
                <a:solidFill>
                  <a:schemeClr val="tx1"/>
                </a:solidFill>
                <a:latin typeface="Europa-Light" panose="02000000000000000000" pitchFamily="2" charset="77"/>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spcBef>
                <a:spcPts val="200"/>
              </a:spcBef>
              <a:spcAft>
                <a:spcPts val="1200"/>
              </a:spcAft>
              <a:buFont typeface="Wingdings" panose="05000000000000000000" pitchFamily="2" charset="2"/>
              <a:buChar char="§"/>
            </a:pPr>
            <a:r>
              <a:rPr lang="en-GB" sz="1100">
                <a:latin typeface="+mn-lt"/>
                <a:cs typeface="+mn-cs"/>
              </a:rPr>
              <a:t>Transmission Revenue has been invoiced and received within the agreed time limits</a:t>
            </a:r>
          </a:p>
          <a:p>
            <a:pPr marL="171450" indent="-171450" algn="just">
              <a:spcBef>
                <a:spcPts val="200"/>
              </a:spcBef>
              <a:spcAft>
                <a:spcPts val="1200"/>
              </a:spcAft>
              <a:buFont typeface="Courier New" panose="02070309020205020404" pitchFamily="49" charset="0"/>
              <a:buChar char="o"/>
            </a:pPr>
            <a:r>
              <a:rPr lang="en-GB" sz="1100">
                <a:latin typeface="+mj-lt"/>
              </a:rPr>
              <a:t>Proposed revenue for 23/24 is £37m </a:t>
            </a:r>
          </a:p>
          <a:p>
            <a:pPr marL="171450" indent="-171450" algn="just">
              <a:spcBef>
                <a:spcPts val="200"/>
              </a:spcBef>
              <a:spcAft>
                <a:spcPts val="1200"/>
              </a:spcAft>
              <a:buFont typeface="Wingdings" panose="05000000000000000000" pitchFamily="2" charset="2"/>
              <a:buChar char="§"/>
            </a:pPr>
            <a:r>
              <a:rPr lang="en-GB" sz="1100">
                <a:latin typeface="+mn-lt"/>
                <a:cs typeface="+mn-cs"/>
              </a:rPr>
              <a:t>Monitored Operating Costs : actual year to September 2023 £2,617k – within the 80%  - 120% threshold tests                                                                                        </a:t>
            </a:r>
          </a:p>
          <a:p>
            <a:pPr marL="171450" indent="-171450" algn="just">
              <a:spcBef>
                <a:spcPts val="200"/>
              </a:spcBef>
              <a:spcAft>
                <a:spcPts val="1200"/>
              </a:spcAft>
              <a:buFont typeface="Courier New" panose="02070309020205020404" pitchFamily="49" charset="0"/>
              <a:buChar char="o"/>
            </a:pPr>
            <a:r>
              <a:rPr lang="en-GB" sz="1100">
                <a:latin typeface="+mj-lt"/>
              </a:rPr>
              <a:t>Payments to key contractors have been made as per contracts</a:t>
            </a:r>
          </a:p>
          <a:p>
            <a:pPr marL="171450" indent="-171450" algn="just">
              <a:spcBef>
                <a:spcPts val="200"/>
              </a:spcBef>
              <a:spcAft>
                <a:spcPts val="1200"/>
              </a:spcAft>
              <a:buFont typeface="Wingdings" panose="05000000000000000000" pitchFamily="2" charset="2"/>
              <a:buChar char="§"/>
            </a:pPr>
            <a:r>
              <a:rPr lang="en-GB" sz="1100">
                <a:latin typeface="+mn-lt"/>
                <a:cs typeface="+mn-cs"/>
              </a:rPr>
              <a:t>Key financial deliverables have been met, including the filing of regulatory accounts for the period ended 31 March 2023 with the Authority</a:t>
            </a:r>
          </a:p>
          <a:p>
            <a:pPr marL="171450" indent="-171450" algn="just">
              <a:spcBef>
                <a:spcPts val="200"/>
              </a:spcBef>
              <a:spcAft>
                <a:spcPts val="1200"/>
              </a:spcAft>
              <a:buFont typeface="Courier New" panose="02070309020205020404" pitchFamily="49" charset="0"/>
              <a:buChar char="o"/>
            </a:pPr>
            <a:r>
              <a:rPr lang="en-GB" sz="1100">
                <a:latin typeface="+mj-lt"/>
              </a:rPr>
              <a:t>The Financial and Compliance Audits were signed off in July 2023 by MHA MacIntyre Hudson and Henderson Loggie LLP respectively. The Financial Statements and the Annual Compliance Report were distributed to the Lenders via upload to the Bondholders website.</a:t>
            </a:r>
          </a:p>
          <a:p>
            <a:pPr marL="171450" indent="-171450" algn="just">
              <a:spcBef>
                <a:spcPts val="200"/>
              </a:spcBef>
              <a:spcAft>
                <a:spcPts val="1200"/>
              </a:spcAft>
              <a:buFont typeface="Wingdings" panose="05000000000000000000" pitchFamily="2" charset="2"/>
              <a:buChar char="§"/>
            </a:pPr>
            <a:r>
              <a:rPr lang="en-GB" sz="1100">
                <a:latin typeface="+mn-lt"/>
                <a:cs typeface="+mn-cs"/>
              </a:rPr>
              <a:t>Bond interest and principal were paid in full according to the payment schedule in March 2023 (£12.1m) and September 2023 (£12.2m)</a:t>
            </a:r>
          </a:p>
          <a:p>
            <a:pPr marL="171450" indent="-171450" algn="just">
              <a:spcBef>
                <a:spcPts val="200"/>
              </a:spcBef>
              <a:spcAft>
                <a:spcPts val="1200"/>
              </a:spcAft>
              <a:buFont typeface="Wingdings" panose="05000000000000000000" pitchFamily="2" charset="2"/>
              <a:buChar char="§"/>
            </a:pPr>
            <a:r>
              <a:rPr lang="en-GB" altLang="en-US" sz="1100">
                <a:latin typeface="+mn-lt"/>
                <a:cs typeface="+mn-cs"/>
              </a:rPr>
              <a:t>All reserve accounts remain fully funded</a:t>
            </a:r>
          </a:p>
        </p:txBody>
      </p:sp>
      <p:graphicFrame>
        <p:nvGraphicFramePr>
          <p:cNvPr id="5" name="Table 4">
            <a:extLst>
              <a:ext uri="{FF2B5EF4-FFF2-40B4-BE49-F238E27FC236}">
                <a16:creationId xmlns:a16="http://schemas.microsoft.com/office/drawing/2014/main" id="{5964666B-A62C-48BC-866D-AEE75FE191D6}"/>
              </a:ext>
            </a:extLst>
          </p:cNvPr>
          <p:cNvGraphicFramePr>
            <a:graphicFrameLocks noGrp="1"/>
          </p:cNvGraphicFramePr>
          <p:nvPr>
            <p:extLst>
              <p:ext uri="{D42A27DB-BD31-4B8C-83A1-F6EECF244321}">
                <p14:modId xmlns:p14="http://schemas.microsoft.com/office/powerpoint/2010/main" val="453202169"/>
              </p:ext>
            </p:extLst>
          </p:nvPr>
        </p:nvGraphicFramePr>
        <p:xfrm>
          <a:off x="896622" y="4426714"/>
          <a:ext cx="5297001" cy="1406618"/>
        </p:xfrm>
        <a:graphic>
          <a:graphicData uri="http://schemas.openxmlformats.org/drawingml/2006/table">
            <a:tbl>
              <a:tblPr firstRow="1" bandRow="1">
                <a:tableStyleId>{3B4B98B0-60AC-42C2-AFA5-B58CD77FA1E5}</a:tableStyleId>
              </a:tblPr>
              <a:tblGrid>
                <a:gridCol w="2259144">
                  <a:extLst>
                    <a:ext uri="{9D8B030D-6E8A-4147-A177-3AD203B41FA5}">
                      <a16:colId xmlns:a16="http://schemas.microsoft.com/office/drawing/2014/main" val="20000"/>
                    </a:ext>
                  </a:extLst>
                </a:gridCol>
                <a:gridCol w="1097212">
                  <a:extLst>
                    <a:ext uri="{9D8B030D-6E8A-4147-A177-3AD203B41FA5}">
                      <a16:colId xmlns:a16="http://schemas.microsoft.com/office/drawing/2014/main" val="20001"/>
                    </a:ext>
                  </a:extLst>
                </a:gridCol>
                <a:gridCol w="1940645">
                  <a:extLst>
                    <a:ext uri="{9D8B030D-6E8A-4147-A177-3AD203B41FA5}">
                      <a16:colId xmlns:a16="http://schemas.microsoft.com/office/drawing/2014/main" val="20002"/>
                    </a:ext>
                  </a:extLst>
                </a:gridCol>
              </a:tblGrid>
              <a:tr h="401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a:solidFill>
                            <a:schemeClr val="tx1"/>
                          </a:solidFill>
                        </a:rPr>
                        <a:t>	</a:t>
                      </a:r>
                      <a:endParaRPr lang="en-GB"/>
                    </a:p>
                  </a:txBody>
                  <a:tcPr/>
                </a:tc>
                <a:tc>
                  <a:txBody>
                    <a:bodyPr/>
                    <a:lstStyle/>
                    <a:p>
                      <a:r>
                        <a:rPr lang="en-GB" sz="1600" b="1" u="none" strike="noStrike" kern="1200" baseline="0">
                          <a:solidFill>
                            <a:schemeClr val="tx1"/>
                          </a:solidFill>
                        </a:rPr>
                        <a:t>Ratio</a:t>
                      </a:r>
                      <a:endParaRPr lang="en-GB" sz="1600"/>
                    </a:p>
                  </a:txBody>
                  <a:tcPr/>
                </a:tc>
                <a:tc>
                  <a:txBody>
                    <a:bodyPr/>
                    <a:lstStyle/>
                    <a:p>
                      <a:r>
                        <a:rPr lang="en-GB" sz="1600"/>
                        <a:t>Lock up Level</a:t>
                      </a:r>
                    </a:p>
                  </a:txBody>
                  <a:tcPr/>
                </a:tc>
                <a:extLst>
                  <a:ext uri="{0D108BD9-81ED-4DB2-BD59-A6C34878D82A}">
                    <a16:rowId xmlns:a16="http://schemas.microsoft.com/office/drawing/2014/main" val="10000"/>
                  </a:ext>
                </a:extLst>
              </a:tr>
              <a:tr h="33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kern="1200" baseline="0">
                          <a:solidFill>
                            <a:schemeClr val="tx1"/>
                          </a:solidFill>
                        </a:rPr>
                        <a:t>Projected DSCR </a:t>
                      </a:r>
                      <a:endParaRPr lang="en-GB" sz="1400" b="0" i="0" u="none" strike="noStrike" kern="1200" baseline="0">
                        <a:solidFill>
                          <a:schemeClr val="tx1"/>
                        </a:solidFill>
                        <a:latin typeface="+mn-lt"/>
                        <a:ea typeface="+mn-ea"/>
                        <a:cs typeface="+mn-cs"/>
                      </a:endParaRPr>
                    </a:p>
                  </a:txBody>
                  <a:tcPr/>
                </a:tc>
                <a:tc>
                  <a:txBody>
                    <a:bodyPr/>
                    <a:lstStyle/>
                    <a:p>
                      <a:r>
                        <a:rPr lang="en-GB" sz="1400" b="0" u="none" strike="noStrike" kern="1200" baseline="0">
                          <a:solidFill>
                            <a:schemeClr val="tx1"/>
                          </a:solidFill>
                        </a:rPr>
                        <a:t>1.25</a:t>
                      </a:r>
                      <a:endParaRPr lang="en-GB" sz="1400" b="0" i="0" u="none" strike="noStrike" kern="1200" baseline="0">
                        <a:solidFill>
                          <a:schemeClr val="tx1"/>
                        </a:solidFill>
                        <a:latin typeface="+mn-lt"/>
                        <a:ea typeface="+mn-ea"/>
                        <a:cs typeface="+mn-cs"/>
                      </a:endParaRPr>
                    </a:p>
                  </a:txBody>
                  <a:tcPr/>
                </a:tc>
                <a:tc>
                  <a:txBody>
                    <a:bodyPr/>
                    <a:lstStyle/>
                    <a:p>
                      <a:r>
                        <a:rPr lang="en-GB" sz="1400" b="0" u="none" strike="noStrike" kern="1200" baseline="0">
                          <a:solidFill>
                            <a:schemeClr val="tx1"/>
                          </a:solidFill>
                        </a:rPr>
                        <a:t>1.10</a:t>
                      </a:r>
                      <a:endParaRPr lang="en-GB" sz="1400" b="0" i="0" u="none" strike="noStrike" kern="1200" baseline="0">
                        <a:solidFill>
                          <a:schemeClr val="tx1"/>
                        </a:solidFill>
                        <a:latin typeface="+mn-lt"/>
                        <a:ea typeface="+mn-ea"/>
                        <a:cs typeface="+mn-cs"/>
                      </a:endParaRPr>
                    </a:p>
                  </a:txBody>
                  <a:tcPr/>
                </a:tc>
                <a:extLst>
                  <a:ext uri="{0D108BD9-81ED-4DB2-BD59-A6C34878D82A}">
                    <a16:rowId xmlns:a16="http://schemas.microsoft.com/office/drawing/2014/main" val="10001"/>
                  </a:ext>
                </a:extLst>
              </a:tr>
              <a:tr h="33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kern="1200" baseline="0">
                          <a:solidFill>
                            <a:schemeClr val="tx1"/>
                          </a:solidFill>
                        </a:rPr>
                        <a:t>Historic DSCR 	</a:t>
                      </a:r>
                      <a:endParaRPr lang="en-GB" sz="1400" b="0" i="0" u="none" strike="noStrike" kern="1200" baseline="0">
                        <a:solidFill>
                          <a:schemeClr val="tx1"/>
                        </a:solidFill>
                        <a:latin typeface="+mn-lt"/>
                        <a:ea typeface="+mn-ea"/>
                        <a:cs typeface="+mn-cs"/>
                      </a:endParaRPr>
                    </a:p>
                  </a:txBody>
                  <a:tcPr/>
                </a:tc>
                <a:tc>
                  <a:txBody>
                    <a:bodyPr/>
                    <a:lstStyle/>
                    <a:p>
                      <a:r>
                        <a:rPr lang="en-GB" sz="1400" b="0" u="none" strike="noStrike" kern="1200" baseline="0">
                          <a:solidFill>
                            <a:schemeClr val="tx1"/>
                          </a:solidFill>
                        </a:rPr>
                        <a:t>1.21</a:t>
                      </a:r>
                      <a:endParaRPr lang="en-GB" sz="1400" b="0" i="0" u="none" strike="noStrike" kern="1200" baseline="0">
                        <a:solidFill>
                          <a:schemeClr val="tx1"/>
                        </a:solidFill>
                        <a:latin typeface="+mn-lt"/>
                        <a:ea typeface="+mn-ea"/>
                        <a:cs typeface="+mn-cs"/>
                      </a:endParaRPr>
                    </a:p>
                  </a:txBody>
                  <a:tcPr/>
                </a:tc>
                <a:tc>
                  <a:txBody>
                    <a:bodyPr/>
                    <a:lstStyle/>
                    <a:p>
                      <a:r>
                        <a:rPr lang="en-GB" sz="1400" b="0" u="none" strike="noStrike" kern="1200" baseline="0">
                          <a:solidFill>
                            <a:schemeClr val="tx1"/>
                          </a:solidFill>
                        </a:rPr>
                        <a:t>1.10</a:t>
                      </a:r>
                      <a:endParaRPr lang="en-GB" sz="1400" b="0" i="0" u="none" strike="noStrike" kern="1200" baseline="0">
                        <a:solidFill>
                          <a:schemeClr val="tx1"/>
                        </a:solidFill>
                        <a:latin typeface="+mn-lt"/>
                        <a:ea typeface="+mn-ea"/>
                        <a:cs typeface="+mn-cs"/>
                      </a:endParaRPr>
                    </a:p>
                  </a:txBody>
                  <a:tcPr/>
                </a:tc>
                <a:extLst>
                  <a:ext uri="{0D108BD9-81ED-4DB2-BD59-A6C34878D82A}">
                    <a16:rowId xmlns:a16="http://schemas.microsoft.com/office/drawing/2014/main" val="10002"/>
                  </a:ext>
                </a:extLst>
              </a:tr>
              <a:tr h="33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kern="1200" baseline="0">
                          <a:solidFill>
                            <a:schemeClr val="tx1"/>
                          </a:solidFill>
                        </a:rPr>
                        <a:t>Debt Life Cover Ratio 	</a:t>
                      </a:r>
                      <a:endParaRPr lang="en-GB" sz="1400" b="0" i="0" u="none" strike="noStrike" kern="1200" baseline="0">
                        <a:solidFill>
                          <a:schemeClr val="tx1"/>
                        </a:solidFill>
                        <a:latin typeface="+mn-lt"/>
                        <a:ea typeface="+mn-ea"/>
                        <a:cs typeface="+mn-cs"/>
                      </a:endParaRPr>
                    </a:p>
                  </a:txBody>
                  <a:tcPr/>
                </a:tc>
                <a:tc>
                  <a:txBody>
                    <a:bodyPr/>
                    <a:lstStyle/>
                    <a:p>
                      <a:r>
                        <a:rPr lang="en-GB" sz="1400" b="0" u="none" strike="noStrike" kern="1200" baseline="0">
                          <a:solidFill>
                            <a:schemeClr val="tx1"/>
                          </a:solidFill>
                        </a:rPr>
                        <a:t>1.44</a:t>
                      </a:r>
                      <a:endParaRPr lang="en-GB" sz="1400" b="0" i="0" u="none" strike="noStrike" kern="1200" baseline="0">
                        <a:solidFill>
                          <a:schemeClr val="tx1"/>
                        </a:solidFill>
                        <a:latin typeface="+mn-lt"/>
                        <a:ea typeface="+mn-ea"/>
                        <a:cs typeface="+mn-cs"/>
                      </a:endParaRPr>
                    </a:p>
                  </a:txBody>
                  <a:tcPr/>
                </a:tc>
                <a:tc>
                  <a:txBody>
                    <a:bodyPr/>
                    <a:lstStyle/>
                    <a:p>
                      <a:r>
                        <a:rPr lang="en-GB" sz="1400" b="0" u="none" strike="noStrike" kern="1200" baseline="0">
                          <a:solidFill>
                            <a:schemeClr val="tx1"/>
                          </a:solidFill>
                        </a:rPr>
                        <a:t>1.15</a:t>
                      </a:r>
                      <a:endParaRPr lang="en-GB" sz="1400" b="0" i="0" u="none" strike="noStrike" kern="1200" baseline="0">
                        <a:solidFill>
                          <a:schemeClr val="tx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748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A7EC-B681-436F-9FA6-F80C9E30FAE0}"/>
              </a:ext>
            </a:extLst>
          </p:cNvPr>
          <p:cNvSpPr>
            <a:spLocks noGrp="1"/>
          </p:cNvSpPr>
          <p:nvPr>
            <p:ph type="title"/>
          </p:nvPr>
        </p:nvSpPr>
        <p:spPr/>
        <p:txBody>
          <a:bodyPr>
            <a:normAutofit fontScale="90000"/>
          </a:bodyPr>
          <a:lstStyle/>
          <a:p>
            <a:r>
              <a:rPr lang="en-GB"/>
              <a:t>Questions &amp; Answers</a:t>
            </a:r>
          </a:p>
        </p:txBody>
      </p:sp>
      <p:sp>
        <p:nvSpPr>
          <p:cNvPr id="3" name="Text Placeholder 2">
            <a:extLst>
              <a:ext uri="{FF2B5EF4-FFF2-40B4-BE49-F238E27FC236}">
                <a16:creationId xmlns:a16="http://schemas.microsoft.com/office/drawing/2014/main" id="{A74800E3-7DF2-4AAA-9467-1A11420E80A0}"/>
              </a:ext>
            </a:extLst>
          </p:cNvPr>
          <p:cNvSpPr>
            <a:spLocks noGrp="1"/>
          </p:cNvSpPr>
          <p:nvPr>
            <p:ph type="body" sz="quarter" idx="10"/>
          </p:nvPr>
        </p:nvSpPr>
        <p:spPr/>
        <p:txBody>
          <a:bodyPr>
            <a:normAutofit lnSpcReduction="10000"/>
          </a:bodyPr>
          <a:lstStyle/>
          <a:p>
            <a:r>
              <a:rPr lang="en-GB"/>
              <a:t>Thank You</a:t>
            </a:r>
          </a:p>
        </p:txBody>
      </p:sp>
    </p:spTree>
    <p:extLst>
      <p:ext uri="{BB962C8B-B14F-4D97-AF65-F5344CB8AC3E}">
        <p14:creationId xmlns:p14="http://schemas.microsoft.com/office/powerpoint/2010/main" val="22146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E4716-62F6-45FB-9F8C-6EA2B3AF9328}"/>
              </a:ext>
            </a:extLst>
          </p:cNvPr>
          <p:cNvSpPr>
            <a:spLocks noGrp="1"/>
          </p:cNvSpPr>
          <p:nvPr>
            <p:ph type="dt" sz="half" idx="2"/>
          </p:nvPr>
        </p:nvSpPr>
        <p:spPr/>
        <p:txBody>
          <a:bodyPr/>
          <a:lstStyle/>
          <a:p>
            <a:fld id="{C6F711A0-BB8D-A446-B77A-9BAD3C12CDEE}" type="datetime3">
              <a:rPr lang="en-US" smtClean="0"/>
              <a:pPr/>
              <a:t>11 January 2024</a:t>
            </a:fld>
            <a:endParaRPr lang="en-US"/>
          </a:p>
        </p:txBody>
      </p:sp>
    </p:spTree>
    <p:extLst>
      <p:ext uri="{BB962C8B-B14F-4D97-AF65-F5344CB8AC3E}">
        <p14:creationId xmlns:p14="http://schemas.microsoft.com/office/powerpoint/2010/main" val="3571929994"/>
      </p:ext>
    </p:extLst>
  </p:cSld>
  <p:clrMapOvr>
    <a:masterClrMapping/>
  </p:clrMapOvr>
</p:sld>
</file>

<file path=ppt/theme/theme1.xml><?xml version="1.0" encoding="utf-8"?>
<a:theme xmlns:a="http://schemas.openxmlformats.org/drawingml/2006/main" name="Office Theme">
  <a:themeElements>
    <a:clrScheme name="EMS">
      <a:dk1>
        <a:srgbClr val="213266"/>
      </a:dk1>
      <a:lt1>
        <a:srgbClr val="FFFFFF"/>
      </a:lt1>
      <a:dk2>
        <a:srgbClr val="687777"/>
      </a:dk2>
      <a:lt2>
        <a:srgbClr val="E7E6E6"/>
      </a:lt2>
      <a:accent1>
        <a:srgbClr val="203266"/>
      </a:accent1>
      <a:accent2>
        <a:srgbClr val="8C3C6E"/>
      </a:accent2>
      <a:accent3>
        <a:srgbClr val="5A2887"/>
      </a:accent3>
      <a:accent4>
        <a:srgbClr val="78C3C3"/>
      </a:accent4>
      <a:accent5>
        <a:srgbClr val="468282"/>
      </a:accent5>
      <a:accent6>
        <a:srgbClr val="05555F"/>
      </a:accent6>
      <a:hlink>
        <a:srgbClr val="78C3C3"/>
      </a:hlink>
      <a:folHlink>
        <a:srgbClr val="78C3C3"/>
      </a:folHlink>
    </a:clrScheme>
    <a:fontScheme name="EMS">
      <a:majorFont>
        <a:latin typeface="Europa-Regular"/>
        <a:ea typeface=""/>
        <a:cs typeface=""/>
      </a:majorFont>
      <a:minorFont>
        <a:latin typeface="Europ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S Powerpoint template MASTER.pptx" id="{FACBBD2A-490D-4A96-9F05-DB1E750645C1}" vid="{B05E110B-6BD9-429D-9634-AB09B3BA5C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248522ABE8FC4CB20F93D1885EE933" ma:contentTypeVersion="2" ma:contentTypeDescription="Create a new document." ma:contentTypeScope="" ma:versionID="9b9c68cfdb4d6a8d8077b8ed2578d0a7">
  <xsd:schema xmlns:xsd="http://www.w3.org/2001/XMLSchema" xmlns:xs="http://www.w3.org/2001/XMLSchema" xmlns:p="http://schemas.microsoft.com/office/2006/metadata/properties" xmlns:ns2="1b1d3ea5-c7cb-4ba0-9aa9-a8b4b8832822" targetNamespace="http://schemas.microsoft.com/office/2006/metadata/properties" ma:root="true" ma:fieldsID="3cd9aa276bb5cc8f84092244378b8012" ns2:_="">
    <xsd:import namespace="1b1d3ea5-c7cb-4ba0-9aa9-a8b4b883282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d3ea5-c7cb-4ba0-9aa9-a8b4b8832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625154-B048-4349-8601-DAF40741B65F}">
  <ds:schemaRefs>
    <ds:schemaRef ds:uri="http://schemas.microsoft.com/sharepoint/v3/contenttype/forms"/>
  </ds:schemaRefs>
</ds:datastoreItem>
</file>

<file path=customXml/itemProps2.xml><?xml version="1.0" encoding="utf-8"?>
<ds:datastoreItem xmlns:ds="http://schemas.openxmlformats.org/officeDocument/2006/customXml" ds:itemID="{9E97B0B2-82C9-44AC-A7C3-64A7B5A9B9A6}">
  <ds:schemaRefs>
    <ds:schemaRef ds:uri="1b1d3ea5-c7cb-4ba0-9aa9-a8b4b88328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91AD8F-05E9-46E2-B9FC-8B644EA65F7D}">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1b1d3ea5-c7cb-4ba0-9aa9-a8b4b8832822"/>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EMS Powerpoint template Master</Template>
  <TotalTime>0</TotalTime>
  <Words>992</Words>
  <Application>Microsoft Office PowerPoint</Application>
  <PresentationFormat>Widescreen</PresentationFormat>
  <Paragraphs>109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Courier New</vt:lpstr>
      <vt:lpstr>Europa-Bold</vt:lpstr>
      <vt:lpstr>Europa-Light</vt:lpstr>
      <vt:lpstr>Europa-Regular</vt:lpstr>
      <vt:lpstr>Wingdings</vt:lpstr>
      <vt:lpstr>Office Theme</vt:lpstr>
      <vt:lpstr>GG OFTO Investor Presentation December 2023</vt:lpstr>
      <vt:lpstr>Welcome</vt:lpstr>
      <vt:lpstr>Contents</vt:lpstr>
      <vt:lpstr>GG OFTO Project Information</vt:lpstr>
      <vt:lpstr>Operations Summary</vt:lpstr>
      <vt:lpstr>Project Key Points</vt:lpstr>
      <vt:lpstr>Key Financial Performance</vt:lpstr>
      <vt:lpstr>Questions &amp; Answers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 December 2022</dc:title>
  <dc:creator>Cameron Waite</dc:creator>
  <cp:lastModifiedBy>Shyam Popat</cp:lastModifiedBy>
  <cp:revision>2</cp:revision>
  <dcterms:created xsi:type="dcterms:W3CDTF">2022-11-21T16:23:49Z</dcterms:created>
  <dcterms:modified xsi:type="dcterms:W3CDTF">2024-01-11T13:59:08Z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0x01010091248522ABE8FC4CB20F93D1885EE933</vt:lpwstr>
  </property>
</Properties>
</file>