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75" r:id="rId5"/>
    <p:sldId id="276" r:id="rId6"/>
    <p:sldId id="277" r:id="rId7"/>
    <p:sldId id="279" r:id="rId8"/>
    <p:sldId id="280" r:id="rId9"/>
    <p:sldId id="281" r:id="rId10"/>
    <p:sldId id="284" r:id="rId11"/>
    <p:sldId id="282" r:id="rId12"/>
    <p:sldId id="283" r:id="rId13"/>
    <p:sldId id="278"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4"/>
  </p:normalViewPr>
  <p:slideViewPr>
    <p:cSldViewPr snapToGrid="0" snapToObjects="1">
      <p:cViewPr varScale="1">
        <p:scale>
          <a:sx n="108" d="100"/>
          <a:sy n="108" d="100"/>
        </p:scale>
        <p:origin x="66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2F4059-7A02-AC44-9AB8-0FF284AAE6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70BECBE-7537-6E46-98BD-E02792E5D9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F526BE-85E2-D342-BD49-5EB6BDF47B46}" type="datetimeFigureOut">
              <a:rPr lang="en-US" smtClean="0"/>
              <a:t>12/9/2024</a:t>
            </a:fld>
            <a:endParaRPr lang="en-US"/>
          </a:p>
        </p:txBody>
      </p:sp>
      <p:sp>
        <p:nvSpPr>
          <p:cNvPr id="4" name="Footer Placeholder 3">
            <a:extLst>
              <a:ext uri="{FF2B5EF4-FFF2-40B4-BE49-F238E27FC236}">
                <a16:creationId xmlns:a16="http://schemas.microsoft.com/office/drawing/2014/main" id="{C4B92400-DBEB-E842-85FD-1FC117FC5E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3D07D0-DE99-7E4E-8EF0-5B824DB0BD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34FFC1-8472-B54F-888A-0284059912AF}" type="slidenum">
              <a:rPr lang="en-US" smtClean="0"/>
              <a:t>‹#›</a:t>
            </a:fld>
            <a:endParaRPr lang="en-US"/>
          </a:p>
        </p:txBody>
      </p:sp>
    </p:spTree>
    <p:extLst>
      <p:ext uri="{BB962C8B-B14F-4D97-AF65-F5344CB8AC3E}">
        <p14:creationId xmlns:p14="http://schemas.microsoft.com/office/powerpoint/2010/main" val="2792212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7CD2C-E1DB-0C4C-89AC-F6B427132DD8}"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2CA00-633B-3246-AABD-CB8C731D7EFE}" type="slidenum">
              <a:rPr lang="en-US" smtClean="0"/>
              <a:t>‹#›</a:t>
            </a:fld>
            <a:endParaRPr lang="en-US"/>
          </a:p>
        </p:txBody>
      </p:sp>
    </p:spTree>
    <p:extLst>
      <p:ext uri="{BB962C8B-B14F-4D97-AF65-F5344CB8AC3E}">
        <p14:creationId xmlns:p14="http://schemas.microsoft.com/office/powerpoint/2010/main" val="406547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Title Slide - one lin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425B64-BC88-E54C-B6F1-F7B22851128E}"/>
              </a:ext>
            </a:extLst>
          </p:cNvPr>
          <p:cNvSpPr/>
          <p:nvPr userDrawn="1"/>
        </p:nvSpPr>
        <p:spPr>
          <a:xfrm>
            <a:off x="0" y="0"/>
            <a:ext cx="12192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15223DB0-0442-D745-80C5-CB7D5B9159EA}"/>
              </a:ext>
            </a:extLst>
          </p:cNvPr>
          <p:cNvPicPr>
            <a:picLocks noChangeAspect="1"/>
          </p:cNvPicPr>
          <p:nvPr userDrawn="1"/>
        </p:nvPicPr>
        <p:blipFill>
          <a:blip r:embed="rId2">
            <a:alphaModFix amt="5000"/>
          </a:blip>
          <a:stretch>
            <a:fillRect/>
          </a:stretch>
        </p:blipFill>
        <p:spPr>
          <a:xfrm>
            <a:off x="-2762477" y="2249603"/>
            <a:ext cx="33839113" cy="4860867"/>
          </a:xfrm>
          <a:prstGeom prst="rect">
            <a:avLst/>
          </a:prstGeom>
        </p:spPr>
      </p:pic>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sp>
        <p:nvSpPr>
          <p:cNvPr id="9" name="Title 1">
            <a:extLst>
              <a:ext uri="{FF2B5EF4-FFF2-40B4-BE49-F238E27FC236}">
                <a16:creationId xmlns:a16="http://schemas.microsoft.com/office/drawing/2014/main" id="{0B8D57D4-0AD9-E942-B5B2-CC04E28B9116}"/>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dirty="0"/>
              <a:t>Presentation title</a:t>
            </a:r>
            <a:endParaRPr lang="en-US" dirty="0"/>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dirty="0"/>
          </a:p>
        </p:txBody>
      </p:sp>
      <p:pic>
        <p:nvPicPr>
          <p:cNvPr id="13" name="Picture 12">
            <a:extLst>
              <a:ext uri="{FF2B5EF4-FFF2-40B4-BE49-F238E27FC236}">
                <a16:creationId xmlns:a16="http://schemas.microsoft.com/office/drawing/2014/main" id="{09616FCB-A79C-8C4F-B577-70DFB44E2509}"/>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1" name="Picture 10">
            <a:extLst>
              <a:ext uri="{FF2B5EF4-FFF2-40B4-BE49-F238E27FC236}">
                <a16:creationId xmlns:a16="http://schemas.microsoft.com/office/drawing/2014/main" id="{F43B7C2D-4EBD-4E47-9E24-5A1AD3F29345}"/>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5" name="Text Placeholder 14">
            <a:extLst>
              <a:ext uri="{FF2B5EF4-FFF2-40B4-BE49-F238E27FC236}">
                <a16:creationId xmlns:a16="http://schemas.microsoft.com/office/drawing/2014/main" id="{E02780F2-E5E6-1941-B740-E032CA4A1E8B}"/>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 / Date, Year</a:t>
            </a:r>
          </a:p>
        </p:txBody>
      </p:sp>
    </p:spTree>
    <p:extLst>
      <p:ext uri="{BB962C8B-B14F-4D97-AF65-F5344CB8AC3E}">
        <p14:creationId xmlns:p14="http://schemas.microsoft.com/office/powerpoint/2010/main" val="12789250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D - two line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19" y="2775777"/>
            <a:ext cx="19099675" cy="4721667"/>
          </a:xfrm>
          <a:prstGeom prst="rect">
            <a:avLst/>
          </a:prstGeom>
        </p:spPr>
      </p:pic>
      <p:sp>
        <p:nvSpPr>
          <p:cNvPr id="15" name="Text Placeholder 14">
            <a:extLst>
              <a:ext uri="{FF2B5EF4-FFF2-40B4-BE49-F238E27FC236}">
                <a16:creationId xmlns:a16="http://schemas.microsoft.com/office/drawing/2014/main" id="{9194D722-B1A2-0F42-B525-E5D33B0C2184}"/>
              </a:ext>
            </a:extLst>
          </p:cNvPr>
          <p:cNvSpPr>
            <a:spLocks noGrp="1"/>
          </p:cNvSpPr>
          <p:nvPr>
            <p:ph type="body" sz="quarter" idx="10" hasCustomPrompt="1"/>
          </p:nvPr>
        </p:nvSpPr>
        <p:spPr>
          <a:xfrm>
            <a:off x="287844" y="4157797"/>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 / Date, Year</a:t>
            </a:r>
          </a:p>
        </p:txBody>
      </p:sp>
      <p:pic>
        <p:nvPicPr>
          <p:cNvPr id="16" name="Picture 15">
            <a:extLst>
              <a:ext uri="{FF2B5EF4-FFF2-40B4-BE49-F238E27FC236}">
                <a16:creationId xmlns:a16="http://schemas.microsoft.com/office/drawing/2014/main" id="{D3AE19A9-7DC9-924D-8B77-2B1BBD7307B1}"/>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7" name="Picture 16">
            <a:extLst>
              <a:ext uri="{FF2B5EF4-FFF2-40B4-BE49-F238E27FC236}">
                <a16:creationId xmlns:a16="http://schemas.microsoft.com/office/drawing/2014/main" id="{1E25F63C-4485-0148-BA47-649202AC131F}"/>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1" name="Title 1">
            <a:extLst>
              <a:ext uri="{FF2B5EF4-FFF2-40B4-BE49-F238E27FC236}">
                <a16:creationId xmlns:a16="http://schemas.microsoft.com/office/drawing/2014/main" id="{3E82F08E-AE18-1142-B0ED-891940A26FC4}"/>
              </a:ext>
            </a:extLst>
          </p:cNvPr>
          <p:cNvSpPr>
            <a:spLocks noGrp="1"/>
          </p:cNvSpPr>
          <p:nvPr>
            <p:ph type="title" hasCustomPrompt="1"/>
          </p:nvPr>
        </p:nvSpPr>
        <p:spPr>
          <a:xfrm>
            <a:off x="300038" y="2143237"/>
            <a:ext cx="11591923" cy="2009267"/>
          </a:xfrm>
          <a:prstGeom prst="rect">
            <a:avLst/>
          </a:prstGeom>
        </p:spPr>
        <p:txBody>
          <a:bodyPr anchor="ctr">
            <a:normAutofit/>
          </a:bodyPr>
          <a:lstStyle>
            <a:lvl1pPr algn="ctr">
              <a:defRPr sz="6000">
                <a:solidFill>
                  <a:schemeClr val="bg1"/>
                </a:solidFill>
              </a:defRPr>
            </a:lvl1pPr>
          </a:lstStyle>
          <a:p>
            <a:r>
              <a:rPr lang="en-GB" dirty="0"/>
              <a:t>Presentation title</a:t>
            </a:r>
            <a:br>
              <a:rPr lang="en-GB" dirty="0"/>
            </a:br>
            <a:r>
              <a:rPr lang="en-GB" dirty="0"/>
              <a:t>two lines</a:t>
            </a:r>
            <a:endParaRPr lang="en-US" dirty="0"/>
          </a:p>
        </p:txBody>
      </p:sp>
    </p:spTree>
    <p:extLst>
      <p:ext uri="{BB962C8B-B14F-4D97-AF65-F5344CB8AC3E}">
        <p14:creationId xmlns:p14="http://schemas.microsoft.com/office/powerpoint/2010/main" val="366029401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divider - one lin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ACB4C7-9ECE-5243-9562-B9CF694F8B43}"/>
              </a:ext>
            </a:extLst>
          </p:cNvPr>
          <p:cNvSpPr/>
          <p:nvPr userDrawn="1"/>
        </p:nvSpPr>
        <p:spPr>
          <a:xfrm>
            <a:off x="0" y="0"/>
            <a:ext cx="12192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141F7069-11A1-DC46-BF05-9DE17826A2D2}"/>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pic>
        <p:nvPicPr>
          <p:cNvPr id="18" name="Picture 17" descr="A picture containing text, clipart&#10;&#10;Description automatically generated">
            <a:extLst>
              <a:ext uri="{FF2B5EF4-FFF2-40B4-BE49-F238E27FC236}">
                <a16:creationId xmlns:a16="http://schemas.microsoft.com/office/drawing/2014/main" id="{0A829881-9AE9-154F-B596-1A6AF9D43442}"/>
              </a:ext>
            </a:extLst>
          </p:cNvPr>
          <p:cNvPicPr>
            <a:picLocks noChangeAspect="1"/>
          </p:cNvPicPr>
          <p:nvPr userDrawn="1"/>
        </p:nvPicPr>
        <p:blipFill>
          <a:blip r:embed="rId2">
            <a:alphaModFix amt="5000"/>
          </a:blip>
          <a:stretch>
            <a:fillRect/>
          </a:stretch>
        </p:blipFill>
        <p:spPr>
          <a:xfrm>
            <a:off x="-5881337" y="3507722"/>
            <a:ext cx="23954668" cy="3441002"/>
          </a:xfrm>
          <a:prstGeom prst="rect">
            <a:avLst/>
          </a:prstGeom>
        </p:spPr>
      </p:pic>
      <p:sp>
        <p:nvSpPr>
          <p:cNvPr id="21" name="Title 1">
            <a:extLst>
              <a:ext uri="{FF2B5EF4-FFF2-40B4-BE49-F238E27FC236}">
                <a16:creationId xmlns:a16="http://schemas.microsoft.com/office/drawing/2014/main" id="{2D289778-C9A6-234A-BC0F-1D83C3DD6105}"/>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dirty="0"/>
              <a:t>Case study title</a:t>
            </a:r>
            <a:endParaRPr lang="en-US" dirty="0"/>
          </a:p>
        </p:txBody>
      </p:sp>
      <p:sp>
        <p:nvSpPr>
          <p:cNvPr id="22" name="Text Placeholder 14">
            <a:extLst>
              <a:ext uri="{FF2B5EF4-FFF2-40B4-BE49-F238E27FC236}">
                <a16:creationId xmlns:a16="http://schemas.microsoft.com/office/drawing/2014/main" id="{724654F1-9CE4-5349-ABEF-B10E2D1868D4}"/>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a:t>
            </a:r>
          </a:p>
        </p:txBody>
      </p:sp>
      <p:pic>
        <p:nvPicPr>
          <p:cNvPr id="23" name="Picture 22">
            <a:extLst>
              <a:ext uri="{FF2B5EF4-FFF2-40B4-BE49-F238E27FC236}">
                <a16:creationId xmlns:a16="http://schemas.microsoft.com/office/drawing/2014/main" id="{26046562-DA1E-B24B-A2B3-A96BE3046732}"/>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24" name="Picture 23">
            <a:extLst>
              <a:ext uri="{FF2B5EF4-FFF2-40B4-BE49-F238E27FC236}">
                <a16:creationId xmlns:a16="http://schemas.microsoft.com/office/drawing/2014/main" id="{9B31FD5E-50A1-5A41-84D5-A169D71AC391}"/>
              </a:ext>
            </a:extLst>
          </p:cNvPr>
          <p:cNvPicPr>
            <a:picLocks noChangeAspect="1"/>
          </p:cNvPicPr>
          <p:nvPr userDrawn="1"/>
        </p:nvPicPr>
        <p:blipFill>
          <a:blip r:embed="rId4"/>
          <a:srcRect/>
          <a:stretch/>
        </p:blipFill>
        <p:spPr>
          <a:xfrm>
            <a:off x="3176725" y="6281939"/>
            <a:ext cx="5826353" cy="402809"/>
          </a:xfrm>
          <a:prstGeom prst="rect">
            <a:avLst/>
          </a:prstGeom>
        </p:spPr>
      </p:pic>
    </p:spTree>
    <p:extLst>
      <p:ext uri="{BB962C8B-B14F-4D97-AF65-F5344CB8AC3E}">
        <p14:creationId xmlns:p14="http://schemas.microsoft.com/office/powerpoint/2010/main" val="21466535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divider - two lines">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ACB4C7-9ECE-5243-9562-B9CF694F8B43}"/>
              </a:ext>
            </a:extLst>
          </p:cNvPr>
          <p:cNvSpPr/>
          <p:nvPr userDrawn="1"/>
        </p:nvSpPr>
        <p:spPr>
          <a:xfrm>
            <a:off x="0" y="0"/>
            <a:ext cx="12192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141F7069-11A1-DC46-BF05-9DE17826A2D2}"/>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pic>
        <p:nvPicPr>
          <p:cNvPr id="18" name="Picture 17" descr="A picture containing text, clipart&#10;&#10;Description automatically generated">
            <a:extLst>
              <a:ext uri="{FF2B5EF4-FFF2-40B4-BE49-F238E27FC236}">
                <a16:creationId xmlns:a16="http://schemas.microsoft.com/office/drawing/2014/main" id="{0A829881-9AE9-154F-B596-1A6AF9D43442}"/>
              </a:ext>
            </a:extLst>
          </p:cNvPr>
          <p:cNvPicPr>
            <a:picLocks noChangeAspect="1"/>
          </p:cNvPicPr>
          <p:nvPr userDrawn="1"/>
        </p:nvPicPr>
        <p:blipFill>
          <a:blip r:embed="rId2">
            <a:alphaModFix amt="5000"/>
          </a:blip>
          <a:stretch>
            <a:fillRect/>
          </a:stretch>
        </p:blipFill>
        <p:spPr>
          <a:xfrm>
            <a:off x="-5881337" y="3507722"/>
            <a:ext cx="23954668" cy="3441002"/>
          </a:xfrm>
          <a:prstGeom prst="rect">
            <a:avLst/>
          </a:prstGeom>
        </p:spPr>
      </p:pic>
      <p:pic>
        <p:nvPicPr>
          <p:cNvPr id="23" name="Picture 22">
            <a:extLst>
              <a:ext uri="{FF2B5EF4-FFF2-40B4-BE49-F238E27FC236}">
                <a16:creationId xmlns:a16="http://schemas.microsoft.com/office/drawing/2014/main" id="{26046562-DA1E-B24B-A2B3-A96BE3046732}"/>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24" name="Picture 23">
            <a:extLst>
              <a:ext uri="{FF2B5EF4-FFF2-40B4-BE49-F238E27FC236}">
                <a16:creationId xmlns:a16="http://schemas.microsoft.com/office/drawing/2014/main" id="{9B31FD5E-50A1-5A41-84D5-A169D71AC391}"/>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0" name="Text Placeholder 14">
            <a:extLst>
              <a:ext uri="{FF2B5EF4-FFF2-40B4-BE49-F238E27FC236}">
                <a16:creationId xmlns:a16="http://schemas.microsoft.com/office/drawing/2014/main" id="{62BE3DC6-A216-544A-BA55-E1293DF287AB}"/>
              </a:ext>
            </a:extLst>
          </p:cNvPr>
          <p:cNvSpPr>
            <a:spLocks noGrp="1"/>
          </p:cNvSpPr>
          <p:nvPr>
            <p:ph type="body" sz="quarter" idx="10" hasCustomPrompt="1"/>
          </p:nvPr>
        </p:nvSpPr>
        <p:spPr>
          <a:xfrm>
            <a:off x="287844" y="3682309"/>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a:t>
            </a:r>
          </a:p>
        </p:txBody>
      </p:sp>
      <p:sp>
        <p:nvSpPr>
          <p:cNvPr id="13" name="Title 1">
            <a:extLst>
              <a:ext uri="{FF2B5EF4-FFF2-40B4-BE49-F238E27FC236}">
                <a16:creationId xmlns:a16="http://schemas.microsoft.com/office/drawing/2014/main" id="{0EB56C44-DB67-8B4C-B6B6-BF33A01D7FC6}"/>
              </a:ext>
            </a:extLst>
          </p:cNvPr>
          <p:cNvSpPr>
            <a:spLocks noGrp="1"/>
          </p:cNvSpPr>
          <p:nvPr>
            <p:ph type="title" hasCustomPrompt="1"/>
          </p:nvPr>
        </p:nvSpPr>
        <p:spPr>
          <a:xfrm>
            <a:off x="300038" y="1673042"/>
            <a:ext cx="11591923" cy="2009267"/>
          </a:xfrm>
          <a:prstGeom prst="rect">
            <a:avLst/>
          </a:prstGeom>
        </p:spPr>
        <p:txBody>
          <a:bodyPr anchor="ctr">
            <a:normAutofit/>
          </a:bodyPr>
          <a:lstStyle>
            <a:lvl1pPr algn="ctr">
              <a:defRPr sz="6000">
                <a:solidFill>
                  <a:schemeClr val="bg1"/>
                </a:solidFill>
              </a:defRPr>
            </a:lvl1pPr>
          </a:lstStyle>
          <a:p>
            <a:r>
              <a:rPr lang="en-GB" dirty="0"/>
              <a:t>Case study title</a:t>
            </a:r>
            <a:br>
              <a:rPr lang="en-GB" dirty="0"/>
            </a:br>
            <a:r>
              <a:rPr lang="en-GB" dirty="0"/>
              <a:t>two lines</a:t>
            </a:r>
            <a:endParaRPr lang="en-US" dirty="0"/>
          </a:p>
        </p:txBody>
      </p:sp>
    </p:spTree>
    <p:extLst>
      <p:ext uri="{BB962C8B-B14F-4D97-AF65-F5344CB8AC3E}">
        <p14:creationId xmlns:p14="http://schemas.microsoft.com/office/powerpoint/2010/main" val="216360612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CD42-D904-BB46-8484-3EAC7D46523B}"/>
              </a:ext>
            </a:extLst>
          </p:cNvPr>
          <p:cNvSpPr>
            <a:spLocks noGrp="1"/>
          </p:cNvSpPr>
          <p:nvPr>
            <p:ph type="title" hasCustomPrompt="1"/>
          </p:nvPr>
        </p:nvSpPr>
        <p:spPr>
          <a:xfrm>
            <a:off x="300038" y="365125"/>
            <a:ext cx="11591925" cy="542925"/>
          </a:xfrm>
          <a:prstGeom prst="rect">
            <a:avLst/>
          </a:prstGeom>
        </p:spPr>
        <p:txBody>
          <a:bodyPr anchor="ctr"/>
          <a:lstStyle>
            <a:lvl1pPr>
              <a:defRPr>
                <a:solidFill>
                  <a:schemeClr val="tx1"/>
                </a:solidFill>
              </a:defRPr>
            </a:lvl1pPr>
          </a:lstStyle>
          <a:p>
            <a:r>
              <a:rPr lang="en-GB" dirty="0"/>
              <a:t>Slide title</a:t>
            </a:r>
            <a:endParaRPr lang="en-US" dirty="0"/>
          </a:p>
        </p:txBody>
      </p:sp>
      <p:sp>
        <p:nvSpPr>
          <p:cNvPr id="5" name="Date Placeholder 3">
            <a:extLst>
              <a:ext uri="{FF2B5EF4-FFF2-40B4-BE49-F238E27FC236}">
                <a16:creationId xmlns:a16="http://schemas.microsoft.com/office/drawing/2014/main" id="{BEA994E8-8AF7-CA48-B708-A332E7242218}"/>
              </a:ext>
            </a:extLst>
          </p:cNvPr>
          <p:cNvSpPr>
            <a:spLocks noGrp="1"/>
          </p:cNvSpPr>
          <p:nvPr>
            <p:ph type="dt" sz="half" idx="2"/>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9 December 2024</a:t>
            </a:fld>
            <a:endParaRPr lang="en-US" dirty="0"/>
          </a:p>
        </p:txBody>
      </p:sp>
      <p:sp>
        <p:nvSpPr>
          <p:cNvPr id="7" name="Slide Number Placeholder 5">
            <a:extLst>
              <a:ext uri="{FF2B5EF4-FFF2-40B4-BE49-F238E27FC236}">
                <a16:creationId xmlns:a16="http://schemas.microsoft.com/office/drawing/2014/main" id="{7E189DDB-4773-EE45-B0AC-C982A88F67F7}"/>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dirty="0"/>
          </a:p>
        </p:txBody>
      </p:sp>
    </p:spTree>
    <p:extLst>
      <p:ext uri="{BB962C8B-B14F-4D97-AF65-F5344CB8AC3E}">
        <p14:creationId xmlns:p14="http://schemas.microsoft.com/office/powerpoint/2010/main" val="554740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CD42-D904-BB46-8484-3EAC7D46523B}"/>
              </a:ext>
            </a:extLst>
          </p:cNvPr>
          <p:cNvSpPr>
            <a:spLocks noGrp="1"/>
          </p:cNvSpPr>
          <p:nvPr>
            <p:ph type="title" hasCustomPrompt="1"/>
          </p:nvPr>
        </p:nvSpPr>
        <p:spPr>
          <a:xfrm>
            <a:off x="300038" y="365125"/>
            <a:ext cx="11591925" cy="542925"/>
          </a:xfrm>
          <a:prstGeom prst="rect">
            <a:avLst/>
          </a:prstGeom>
        </p:spPr>
        <p:txBody>
          <a:bodyPr anchor="ctr"/>
          <a:lstStyle>
            <a:lvl1pPr>
              <a:defRPr>
                <a:solidFill>
                  <a:schemeClr val="tx1"/>
                </a:solidFill>
              </a:defRPr>
            </a:lvl1pPr>
          </a:lstStyle>
          <a:p>
            <a:r>
              <a:rPr lang="en-GB" dirty="0"/>
              <a:t>Slide title</a:t>
            </a:r>
            <a:endParaRPr lang="en-US" dirty="0"/>
          </a:p>
        </p:txBody>
      </p:sp>
      <p:sp>
        <p:nvSpPr>
          <p:cNvPr id="3" name="Content Placeholder 2">
            <a:extLst>
              <a:ext uri="{FF2B5EF4-FFF2-40B4-BE49-F238E27FC236}">
                <a16:creationId xmlns:a16="http://schemas.microsoft.com/office/drawing/2014/main" id="{36E5F754-F7ED-394D-85C4-0752AA227DE2}"/>
              </a:ext>
            </a:extLst>
          </p:cNvPr>
          <p:cNvSpPr>
            <a:spLocks noGrp="1"/>
          </p:cNvSpPr>
          <p:nvPr>
            <p:ph idx="1" hasCustomPrompt="1"/>
          </p:nvPr>
        </p:nvSpPr>
        <p:spPr>
          <a:xfrm>
            <a:off x="300039" y="1326053"/>
            <a:ext cx="6746938" cy="44910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Main body text</a:t>
            </a:r>
          </a:p>
          <a:p>
            <a:pPr lvl="1"/>
            <a:r>
              <a:rPr lang="en-GB" dirty="0"/>
              <a:t>Secondary body text</a:t>
            </a:r>
          </a:p>
          <a:p>
            <a:pPr lvl="2"/>
            <a:r>
              <a:rPr lang="en-GB" dirty="0"/>
              <a:t>Smaller text</a:t>
            </a:r>
          </a:p>
          <a:p>
            <a:pPr lvl="3"/>
            <a:r>
              <a:rPr lang="en-GB" dirty="0"/>
              <a:t>Small text</a:t>
            </a:r>
          </a:p>
          <a:p>
            <a:pPr lvl="4"/>
            <a:r>
              <a:rPr lang="en-GB" dirty="0"/>
              <a:t>Smallest text</a:t>
            </a:r>
            <a:endParaRPr lang="en-US" dirty="0"/>
          </a:p>
        </p:txBody>
      </p:sp>
      <p:sp>
        <p:nvSpPr>
          <p:cNvPr id="7" name="Date Placeholder 3">
            <a:extLst>
              <a:ext uri="{FF2B5EF4-FFF2-40B4-BE49-F238E27FC236}">
                <a16:creationId xmlns:a16="http://schemas.microsoft.com/office/drawing/2014/main" id="{91EFE9D6-1A54-6941-A36F-608DC4ACD5A9}"/>
              </a:ext>
            </a:extLst>
          </p:cNvPr>
          <p:cNvSpPr>
            <a:spLocks noGrp="1"/>
          </p:cNvSpPr>
          <p:nvPr>
            <p:ph type="dt" sz="half" idx="2"/>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9 December 2024</a:t>
            </a:fld>
            <a:endParaRPr lang="en-US" dirty="0"/>
          </a:p>
        </p:txBody>
      </p:sp>
      <p:sp>
        <p:nvSpPr>
          <p:cNvPr id="9" name="Slide Number Placeholder 5">
            <a:extLst>
              <a:ext uri="{FF2B5EF4-FFF2-40B4-BE49-F238E27FC236}">
                <a16:creationId xmlns:a16="http://schemas.microsoft.com/office/drawing/2014/main" id="{255734AA-A84F-4E45-B92A-02D2DB26FD48}"/>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dirty="0"/>
          </a:p>
        </p:txBody>
      </p:sp>
    </p:spTree>
    <p:extLst>
      <p:ext uri="{BB962C8B-B14F-4D97-AF65-F5344CB8AC3E}">
        <p14:creationId xmlns:p14="http://schemas.microsoft.com/office/powerpoint/2010/main" val="60310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7C88-7F74-4049-8D59-0B64C45308A1}"/>
              </a:ext>
            </a:extLst>
          </p:cNvPr>
          <p:cNvSpPr>
            <a:spLocks noGrp="1"/>
          </p:cNvSpPr>
          <p:nvPr>
            <p:ph type="title" hasCustomPrompt="1"/>
          </p:nvPr>
        </p:nvSpPr>
        <p:spPr>
          <a:xfrm>
            <a:off x="297873" y="365125"/>
            <a:ext cx="11596253" cy="542925"/>
          </a:xfrm>
          <a:prstGeom prst="rect">
            <a:avLst/>
          </a:prstGeom>
        </p:spPr>
        <p:txBody>
          <a:bodyPr anchor="ctr"/>
          <a:lstStyle/>
          <a:p>
            <a:r>
              <a:rPr lang="en-GB" dirty="0"/>
              <a:t>Slide title</a:t>
            </a:r>
            <a:endParaRPr lang="en-US" dirty="0"/>
          </a:p>
        </p:txBody>
      </p:sp>
      <p:sp>
        <p:nvSpPr>
          <p:cNvPr id="3" name="Text Placeholder 2">
            <a:extLst>
              <a:ext uri="{FF2B5EF4-FFF2-40B4-BE49-F238E27FC236}">
                <a16:creationId xmlns:a16="http://schemas.microsoft.com/office/drawing/2014/main" id="{1E59DF3D-75DD-324B-80A2-29CC9D641E07}"/>
              </a:ext>
            </a:extLst>
          </p:cNvPr>
          <p:cNvSpPr>
            <a:spLocks noGrp="1"/>
          </p:cNvSpPr>
          <p:nvPr>
            <p:ph type="body" idx="1" hasCustomPrompt="1"/>
          </p:nvPr>
        </p:nvSpPr>
        <p:spPr>
          <a:xfrm>
            <a:off x="300038" y="1326053"/>
            <a:ext cx="5603054" cy="696913"/>
          </a:xfrm>
        </p:spPr>
        <p:txBody>
          <a:bodyPr anchor="t"/>
          <a:lstStyle>
            <a:lvl1pPr marL="0" indent="0">
              <a:buNone/>
              <a:defRPr sz="2400" b="1" i="0" baseline="0">
                <a:solidFill>
                  <a:schemeClr val="accent1"/>
                </a:solidFill>
                <a:latin typeface="Europa-Bold" panose="02000000000000000000" pitchFamily="2" charset="77"/>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Subtitle</a:t>
            </a:r>
          </a:p>
        </p:txBody>
      </p:sp>
      <p:sp>
        <p:nvSpPr>
          <p:cNvPr id="4" name="Content Placeholder 3">
            <a:extLst>
              <a:ext uri="{FF2B5EF4-FFF2-40B4-BE49-F238E27FC236}">
                <a16:creationId xmlns:a16="http://schemas.microsoft.com/office/drawing/2014/main" id="{2D5FA378-26C4-1A45-8516-391261BA2C8F}"/>
              </a:ext>
            </a:extLst>
          </p:cNvPr>
          <p:cNvSpPr>
            <a:spLocks noGrp="1"/>
          </p:cNvSpPr>
          <p:nvPr>
            <p:ph sz="half" idx="2" hasCustomPrompt="1"/>
          </p:nvPr>
        </p:nvSpPr>
        <p:spPr>
          <a:xfrm>
            <a:off x="300038" y="2165840"/>
            <a:ext cx="5600890" cy="3660775"/>
          </a:xfrm>
        </p:spPr>
        <p:txBody>
          <a:bodyPr/>
          <a:lstStyle/>
          <a:p>
            <a:pPr lvl="0"/>
            <a:r>
              <a:rPr lang="en-GB" dirty="0"/>
              <a:t>Main body text</a:t>
            </a:r>
          </a:p>
          <a:p>
            <a:pPr lvl="1"/>
            <a:r>
              <a:rPr lang="en-GB" dirty="0"/>
              <a:t>Secondary body text</a:t>
            </a:r>
          </a:p>
          <a:p>
            <a:pPr lvl="2"/>
            <a:r>
              <a:rPr lang="en-GB" dirty="0"/>
              <a:t>Smaller text</a:t>
            </a:r>
          </a:p>
          <a:p>
            <a:pPr lvl="3"/>
            <a:r>
              <a:rPr lang="en-GB" dirty="0"/>
              <a:t>Small text</a:t>
            </a:r>
          </a:p>
          <a:p>
            <a:pPr lvl="4"/>
            <a:r>
              <a:rPr lang="en-GB" dirty="0"/>
              <a:t>Smallest text</a:t>
            </a:r>
            <a:endParaRPr lang="en-US" dirty="0"/>
          </a:p>
        </p:txBody>
      </p:sp>
      <p:sp>
        <p:nvSpPr>
          <p:cNvPr id="5" name="Text Placeholder 4">
            <a:extLst>
              <a:ext uri="{FF2B5EF4-FFF2-40B4-BE49-F238E27FC236}">
                <a16:creationId xmlns:a16="http://schemas.microsoft.com/office/drawing/2014/main" id="{EA935A7D-D376-2049-93DD-65B1809A22DF}"/>
              </a:ext>
            </a:extLst>
          </p:cNvPr>
          <p:cNvSpPr>
            <a:spLocks noGrp="1"/>
          </p:cNvSpPr>
          <p:nvPr>
            <p:ph type="body" sz="quarter" idx="3" hasCustomPrompt="1"/>
          </p:nvPr>
        </p:nvSpPr>
        <p:spPr>
          <a:xfrm>
            <a:off x="6288908" y="1326053"/>
            <a:ext cx="5605218" cy="696913"/>
          </a:xfrm>
        </p:spPr>
        <p:txBody>
          <a:bodyPr anchor="t"/>
          <a:lstStyle>
            <a:lvl1pPr marL="0" indent="0">
              <a:buNone/>
              <a:defRPr sz="2400" b="1" i="0" baseline="0">
                <a:solidFill>
                  <a:schemeClr val="accent1"/>
                </a:solidFill>
                <a:latin typeface="Europa-Bold" panose="02000000000000000000" pitchFamily="2" charset="77"/>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Subtitle</a:t>
            </a:r>
          </a:p>
        </p:txBody>
      </p:sp>
      <p:sp>
        <p:nvSpPr>
          <p:cNvPr id="6" name="Content Placeholder 5">
            <a:extLst>
              <a:ext uri="{FF2B5EF4-FFF2-40B4-BE49-F238E27FC236}">
                <a16:creationId xmlns:a16="http://schemas.microsoft.com/office/drawing/2014/main" id="{A6C28CD6-1ACF-BF4F-8D3F-761DC4A57789}"/>
              </a:ext>
            </a:extLst>
          </p:cNvPr>
          <p:cNvSpPr>
            <a:spLocks noGrp="1"/>
          </p:cNvSpPr>
          <p:nvPr>
            <p:ph sz="quarter" idx="4" hasCustomPrompt="1"/>
          </p:nvPr>
        </p:nvSpPr>
        <p:spPr>
          <a:xfrm>
            <a:off x="6288908" y="2165840"/>
            <a:ext cx="5603054" cy="3660775"/>
          </a:xfrm>
        </p:spPr>
        <p:txBody>
          <a:bodyPr/>
          <a:lstStyle/>
          <a:p>
            <a:pPr lvl="0"/>
            <a:r>
              <a:rPr lang="en-GB" dirty="0"/>
              <a:t>Main body text</a:t>
            </a:r>
          </a:p>
          <a:p>
            <a:pPr lvl="1"/>
            <a:r>
              <a:rPr lang="en-GB" dirty="0"/>
              <a:t>Secondary body text</a:t>
            </a:r>
          </a:p>
          <a:p>
            <a:pPr lvl="2"/>
            <a:r>
              <a:rPr lang="en-GB" dirty="0"/>
              <a:t>Smaller text</a:t>
            </a:r>
          </a:p>
          <a:p>
            <a:pPr lvl="3"/>
            <a:r>
              <a:rPr lang="en-GB" dirty="0"/>
              <a:t>Small text</a:t>
            </a:r>
          </a:p>
          <a:p>
            <a:pPr lvl="4"/>
            <a:r>
              <a:rPr lang="en-GB" dirty="0"/>
              <a:t>Smallest text</a:t>
            </a:r>
            <a:endParaRPr lang="en-US" dirty="0"/>
          </a:p>
        </p:txBody>
      </p:sp>
      <p:sp>
        <p:nvSpPr>
          <p:cNvPr id="9" name="Date Placeholder 3">
            <a:extLst>
              <a:ext uri="{FF2B5EF4-FFF2-40B4-BE49-F238E27FC236}">
                <a16:creationId xmlns:a16="http://schemas.microsoft.com/office/drawing/2014/main" id="{20501EC9-BF17-2A47-8983-638361FC070B}"/>
              </a:ext>
            </a:extLst>
          </p:cNvPr>
          <p:cNvSpPr>
            <a:spLocks noGrp="1"/>
          </p:cNvSpPr>
          <p:nvPr>
            <p:ph type="dt" sz="half" idx="10"/>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9 December 2024</a:t>
            </a:fld>
            <a:endParaRPr lang="en-US" dirty="0"/>
          </a:p>
        </p:txBody>
      </p:sp>
      <p:sp>
        <p:nvSpPr>
          <p:cNvPr id="10" name="Slide Number Placeholder 5">
            <a:extLst>
              <a:ext uri="{FF2B5EF4-FFF2-40B4-BE49-F238E27FC236}">
                <a16:creationId xmlns:a16="http://schemas.microsoft.com/office/drawing/2014/main" id="{64899B64-2160-FA48-9205-BB638C5356E0}"/>
              </a:ext>
            </a:extLst>
          </p:cNvPr>
          <p:cNvSpPr>
            <a:spLocks noGrp="1"/>
          </p:cNvSpPr>
          <p:nvPr>
            <p:ph type="sldNum" sz="quarter" idx="11"/>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dirty="0"/>
          </a:p>
        </p:txBody>
      </p:sp>
    </p:spTree>
    <p:extLst>
      <p:ext uri="{BB962C8B-B14F-4D97-AF65-F5344CB8AC3E}">
        <p14:creationId xmlns:p14="http://schemas.microsoft.com/office/powerpoint/2010/main" val="560673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AE42-341D-7B4B-AD31-25C878AD7B6D}"/>
              </a:ext>
            </a:extLst>
          </p:cNvPr>
          <p:cNvSpPr>
            <a:spLocks noGrp="1"/>
          </p:cNvSpPr>
          <p:nvPr>
            <p:ph type="title" hasCustomPrompt="1"/>
          </p:nvPr>
        </p:nvSpPr>
        <p:spPr>
          <a:xfrm>
            <a:off x="300037" y="365125"/>
            <a:ext cx="11591925" cy="542925"/>
          </a:xfrm>
          <a:prstGeom prst="rect">
            <a:avLst/>
          </a:prstGeom>
        </p:spPr>
        <p:txBody>
          <a:bodyPr anchor="ctr"/>
          <a:lstStyle/>
          <a:p>
            <a:r>
              <a:rPr lang="en-GB" dirty="0"/>
              <a:t>Slide title</a:t>
            </a:r>
            <a:endParaRPr lang="en-US" dirty="0"/>
          </a:p>
        </p:txBody>
      </p:sp>
      <p:sp>
        <p:nvSpPr>
          <p:cNvPr id="3" name="Content Placeholder 2">
            <a:extLst>
              <a:ext uri="{FF2B5EF4-FFF2-40B4-BE49-F238E27FC236}">
                <a16:creationId xmlns:a16="http://schemas.microsoft.com/office/drawing/2014/main" id="{DBE3916D-F318-9E49-A869-F992AB3524F6}"/>
              </a:ext>
            </a:extLst>
          </p:cNvPr>
          <p:cNvSpPr>
            <a:spLocks noGrp="1"/>
          </p:cNvSpPr>
          <p:nvPr>
            <p:ph sz="half" idx="1" hasCustomPrompt="1"/>
          </p:nvPr>
        </p:nvSpPr>
        <p:spPr>
          <a:xfrm>
            <a:off x="300038" y="1389068"/>
            <a:ext cx="5600918" cy="4500562"/>
          </a:xfrm>
        </p:spPr>
        <p:txBody>
          <a:bodyPr/>
          <a:lstStyle/>
          <a:p>
            <a:pPr lvl="0"/>
            <a:r>
              <a:rPr lang="en-GB" dirty="0"/>
              <a:t>Main body text</a:t>
            </a:r>
          </a:p>
          <a:p>
            <a:pPr lvl="1"/>
            <a:r>
              <a:rPr lang="en-GB" dirty="0"/>
              <a:t>Secondary body text</a:t>
            </a:r>
          </a:p>
          <a:p>
            <a:pPr lvl="2"/>
            <a:r>
              <a:rPr lang="en-GB" dirty="0"/>
              <a:t>Smaller text</a:t>
            </a:r>
          </a:p>
          <a:p>
            <a:pPr lvl="3"/>
            <a:r>
              <a:rPr lang="en-GB" dirty="0"/>
              <a:t>Small text</a:t>
            </a:r>
          </a:p>
          <a:p>
            <a:pPr lvl="4"/>
            <a:r>
              <a:rPr lang="en-GB" dirty="0"/>
              <a:t>Smallest text</a:t>
            </a:r>
            <a:endParaRPr lang="en-US" dirty="0"/>
          </a:p>
        </p:txBody>
      </p:sp>
      <p:sp>
        <p:nvSpPr>
          <p:cNvPr id="4" name="Content Placeholder 3">
            <a:extLst>
              <a:ext uri="{FF2B5EF4-FFF2-40B4-BE49-F238E27FC236}">
                <a16:creationId xmlns:a16="http://schemas.microsoft.com/office/drawing/2014/main" id="{35EED3FE-BB58-1E41-AA4C-42B1345C7FE8}"/>
              </a:ext>
            </a:extLst>
          </p:cNvPr>
          <p:cNvSpPr>
            <a:spLocks noGrp="1"/>
          </p:cNvSpPr>
          <p:nvPr>
            <p:ph sz="half" idx="2" hasCustomPrompt="1"/>
          </p:nvPr>
        </p:nvSpPr>
        <p:spPr>
          <a:xfrm>
            <a:off x="6291045" y="1380830"/>
            <a:ext cx="5600917" cy="4508800"/>
          </a:xfrm>
        </p:spPr>
        <p:txBody>
          <a:bodyPr/>
          <a:lstStyle/>
          <a:p>
            <a:pPr lvl="0"/>
            <a:r>
              <a:rPr lang="en-GB" dirty="0"/>
              <a:t>Main body text</a:t>
            </a:r>
          </a:p>
          <a:p>
            <a:pPr lvl="1"/>
            <a:r>
              <a:rPr lang="en-GB" dirty="0"/>
              <a:t>Secondary body text</a:t>
            </a:r>
          </a:p>
          <a:p>
            <a:pPr lvl="2"/>
            <a:r>
              <a:rPr lang="en-GB" dirty="0"/>
              <a:t>Smaller text</a:t>
            </a:r>
          </a:p>
          <a:p>
            <a:pPr lvl="3"/>
            <a:r>
              <a:rPr lang="en-GB" dirty="0"/>
              <a:t>Small text</a:t>
            </a:r>
          </a:p>
          <a:p>
            <a:pPr lvl="4"/>
            <a:r>
              <a:rPr lang="en-GB" dirty="0"/>
              <a:t>Smallest text</a:t>
            </a:r>
            <a:endParaRPr lang="en-US" dirty="0"/>
          </a:p>
        </p:txBody>
      </p:sp>
      <p:sp>
        <p:nvSpPr>
          <p:cNvPr id="7" name="Date Placeholder 3">
            <a:extLst>
              <a:ext uri="{FF2B5EF4-FFF2-40B4-BE49-F238E27FC236}">
                <a16:creationId xmlns:a16="http://schemas.microsoft.com/office/drawing/2014/main" id="{D8DB7C78-39BD-3F44-AA81-ACD168E4ABDF}"/>
              </a:ext>
            </a:extLst>
          </p:cNvPr>
          <p:cNvSpPr>
            <a:spLocks noGrp="1"/>
          </p:cNvSpPr>
          <p:nvPr>
            <p:ph type="dt" sz="half" idx="10"/>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9 December 2024</a:t>
            </a:fld>
            <a:endParaRPr lang="en-US" dirty="0"/>
          </a:p>
        </p:txBody>
      </p:sp>
      <p:sp>
        <p:nvSpPr>
          <p:cNvPr id="8" name="Slide Number Placeholder 5">
            <a:extLst>
              <a:ext uri="{FF2B5EF4-FFF2-40B4-BE49-F238E27FC236}">
                <a16:creationId xmlns:a16="http://schemas.microsoft.com/office/drawing/2014/main" id="{632F6E26-4102-EF41-A935-B07D5A242F92}"/>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dirty="0"/>
          </a:p>
        </p:txBody>
      </p:sp>
    </p:spTree>
    <p:extLst>
      <p:ext uri="{BB962C8B-B14F-4D97-AF65-F5344CB8AC3E}">
        <p14:creationId xmlns:p14="http://schemas.microsoft.com/office/powerpoint/2010/main" val="116674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7B05-51DE-904B-BAC3-84D8841EA7B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A4F7D70-AEFC-634D-8028-740277CF06E1}"/>
              </a:ext>
            </a:extLst>
          </p:cNvPr>
          <p:cNvSpPr>
            <a:spLocks noGrp="1"/>
          </p:cNvSpPr>
          <p:nvPr>
            <p:ph type="dt" sz="half" idx="10"/>
          </p:nvPr>
        </p:nvSpPr>
        <p:spPr/>
        <p:txBody>
          <a:bodyPr/>
          <a:lstStyle/>
          <a:p>
            <a:fld id="{48D34412-4FE0-0040-BAD0-9B0E7A1EE493}" type="datetime3">
              <a:rPr lang="en-US" smtClean="0"/>
              <a:t>9 December 2024</a:t>
            </a:fld>
            <a:endParaRPr lang="en-US" dirty="0"/>
          </a:p>
        </p:txBody>
      </p:sp>
      <p:sp>
        <p:nvSpPr>
          <p:cNvPr id="4" name="Slide Number Placeholder 3">
            <a:extLst>
              <a:ext uri="{FF2B5EF4-FFF2-40B4-BE49-F238E27FC236}">
                <a16:creationId xmlns:a16="http://schemas.microsoft.com/office/drawing/2014/main" id="{BE75D985-1FEE-7849-874F-A74B7BDA7684}"/>
              </a:ext>
            </a:extLst>
          </p:cNvPr>
          <p:cNvSpPr>
            <a:spLocks noGrp="1"/>
          </p:cNvSpPr>
          <p:nvPr>
            <p:ph type="sldNum" sz="quarter" idx="11"/>
          </p:nvPr>
        </p:nvSpPr>
        <p:spPr/>
        <p:txBody>
          <a:bodyPr/>
          <a:lstStyle/>
          <a:p>
            <a:fld id="{3D596DD7-F6AB-FD44-8264-2D65CA305CCA}" type="slidenum">
              <a:rPr lang="en-US" smtClean="0"/>
              <a:pPr/>
              <a:t>‹#›</a:t>
            </a:fld>
            <a:endParaRPr lang="en-US" dirty="0"/>
          </a:p>
        </p:txBody>
      </p:sp>
      <p:sp>
        <p:nvSpPr>
          <p:cNvPr id="6" name="Content Placeholder 2">
            <a:extLst>
              <a:ext uri="{FF2B5EF4-FFF2-40B4-BE49-F238E27FC236}">
                <a16:creationId xmlns:a16="http://schemas.microsoft.com/office/drawing/2014/main" id="{180F65A0-DF98-5A44-8CA9-66803891C012}"/>
              </a:ext>
            </a:extLst>
          </p:cNvPr>
          <p:cNvSpPr>
            <a:spLocks noGrp="1"/>
          </p:cNvSpPr>
          <p:nvPr>
            <p:ph idx="1" hasCustomPrompt="1"/>
          </p:nvPr>
        </p:nvSpPr>
        <p:spPr>
          <a:xfrm>
            <a:off x="300038" y="1326052"/>
            <a:ext cx="11574969" cy="4831679"/>
          </a:xfrm>
        </p:spPr>
        <p:txBody>
          <a:bodyPr numCol="3" spcCol="18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Main body text</a:t>
            </a:r>
          </a:p>
          <a:p>
            <a:pPr lvl="1"/>
            <a:r>
              <a:rPr lang="en-GB" dirty="0"/>
              <a:t>Secondary body text</a:t>
            </a:r>
          </a:p>
          <a:p>
            <a:pPr lvl="2"/>
            <a:r>
              <a:rPr lang="en-GB" dirty="0"/>
              <a:t>Smaller text</a:t>
            </a:r>
          </a:p>
          <a:p>
            <a:pPr lvl="3"/>
            <a:r>
              <a:rPr lang="en-GB" dirty="0"/>
              <a:t>Small text</a:t>
            </a:r>
          </a:p>
          <a:p>
            <a:pPr lvl="4"/>
            <a:r>
              <a:rPr lang="en-GB" dirty="0"/>
              <a:t>Smallest text</a:t>
            </a:r>
            <a:endParaRPr lang="en-US" dirty="0"/>
          </a:p>
        </p:txBody>
      </p:sp>
    </p:spTree>
    <p:extLst>
      <p:ext uri="{BB962C8B-B14F-4D97-AF65-F5344CB8AC3E}">
        <p14:creationId xmlns:p14="http://schemas.microsoft.com/office/powerpoint/2010/main" val="229153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3451-1425-F543-A52D-964CFAD194F8}"/>
              </a:ext>
            </a:extLst>
          </p:cNvPr>
          <p:cNvSpPr>
            <a:spLocks noGrp="1"/>
          </p:cNvSpPr>
          <p:nvPr>
            <p:ph type="title" hasCustomPrompt="1"/>
          </p:nvPr>
        </p:nvSpPr>
        <p:spPr>
          <a:xfrm>
            <a:off x="300038" y="368301"/>
            <a:ext cx="11591924" cy="539750"/>
          </a:xfrm>
          <a:prstGeom prst="rect">
            <a:avLst/>
          </a:prstGeom>
        </p:spPr>
        <p:txBody>
          <a:bodyPr anchor="ctr">
            <a:noAutofit/>
          </a:bodyPr>
          <a:lstStyle>
            <a:lvl1pPr>
              <a:defRPr sz="4400" baseline="0"/>
            </a:lvl1pPr>
          </a:lstStyle>
          <a:p>
            <a:r>
              <a:rPr lang="en-GB" dirty="0"/>
              <a:t>Slide title</a:t>
            </a:r>
            <a:endParaRPr lang="en-US" dirty="0"/>
          </a:p>
        </p:txBody>
      </p:sp>
      <p:sp>
        <p:nvSpPr>
          <p:cNvPr id="3" name="Content Placeholder 2">
            <a:extLst>
              <a:ext uri="{FF2B5EF4-FFF2-40B4-BE49-F238E27FC236}">
                <a16:creationId xmlns:a16="http://schemas.microsoft.com/office/drawing/2014/main" id="{AA0EDFC8-2257-934F-B3F0-21DE767978A4}"/>
              </a:ext>
            </a:extLst>
          </p:cNvPr>
          <p:cNvSpPr>
            <a:spLocks noGrp="1"/>
          </p:cNvSpPr>
          <p:nvPr>
            <p:ph idx="1" hasCustomPrompt="1"/>
          </p:nvPr>
        </p:nvSpPr>
        <p:spPr>
          <a:xfrm>
            <a:off x="5183188" y="1326054"/>
            <a:ext cx="6708774" cy="4500561"/>
          </a:xfrm>
        </p:spPr>
        <p:txBody>
          <a:bodyPr/>
          <a:lstStyle>
            <a:lvl1pPr>
              <a:defRPr sz="2400" baseline="0"/>
            </a:lvl1pPr>
            <a:lvl2pPr>
              <a:defRPr sz="2000" baseline="0"/>
            </a:lvl2pPr>
            <a:lvl3pPr>
              <a:defRPr sz="1700" baseline="0"/>
            </a:lvl3pPr>
            <a:lvl4pPr>
              <a:defRPr sz="1400" baseline="0"/>
            </a:lvl4pPr>
            <a:lvl5pPr>
              <a:defRPr sz="1200" baseline="0"/>
            </a:lvl5pPr>
            <a:lvl6pPr>
              <a:defRPr sz="2000"/>
            </a:lvl6pPr>
            <a:lvl7pPr>
              <a:defRPr sz="2000"/>
            </a:lvl7pPr>
            <a:lvl8pPr>
              <a:defRPr sz="2000"/>
            </a:lvl8pPr>
            <a:lvl9pPr>
              <a:defRPr sz="2000"/>
            </a:lvl9pPr>
          </a:lstStyle>
          <a:p>
            <a:pPr lvl="0"/>
            <a:r>
              <a:rPr lang="en-GB" dirty="0"/>
              <a:t>Main body text</a:t>
            </a:r>
          </a:p>
          <a:p>
            <a:pPr lvl="1"/>
            <a:r>
              <a:rPr lang="en-GB" dirty="0"/>
              <a:t>Secondary body text</a:t>
            </a:r>
          </a:p>
          <a:p>
            <a:pPr lvl="2"/>
            <a:r>
              <a:rPr lang="en-GB" dirty="0"/>
              <a:t>Smaller text</a:t>
            </a:r>
          </a:p>
          <a:p>
            <a:pPr lvl="3"/>
            <a:r>
              <a:rPr lang="en-GB" dirty="0"/>
              <a:t>Small text</a:t>
            </a:r>
          </a:p>
          <a:p>
            <a:pPr lvl="4"/>
            <a:r>
              <a:rPr lang="en-GB" dirty="0"/>
              <a:t>Smallest text</a:t>
            </a:r>
            <a:endParaRPr lang="en-US" dirty="0"/>
          </a:p>
        </p:txBody>
      </p:sp>
      <p:sp>
        <p:nvSpPr>
          <p:cNvPr id="4" name="Text Placeholder 3">
            <a:extLst>
              <a:ext uri="{FF2B5EF4-FFF2-40B4-BE49-F238E27FC236}">
                <a16:creationId xmlns:a16="http://schemas.microsoft.com/office/drawing/2014/main" id="{3BA9EE0B-C24A-824A-83EF-50A4C6F14FE7}"/>
              </a:ext>
            </a:extLst>
          </p:cNvPr>
          <p:cNvSpPr>
            <a:spLocks noGrp="1"/>
          </p:cNvSpPr>
          <p:nvPr>
            <p:ph type="body" sz="half" idx="2" hasCustomPrompt="1"/>
          </p:nvPr>
        </p:nvSpPr>
        <p:spPr>
          <a:xfrm>
            <a:off x="300038" y="1326054"/>
            <a:ext cx="4471988" cy="4500561"/>
          </a:xfrm>
        </p:spPr>
        <p:txBody>
          <a:bodyPr>
            <a:normAutofit/>
          </a:bodyPr>
          <a:lstStyle>
            <a:lvl1pPr marL="0" indent="0">
              <a:buNone/>
              <a:defRPr sz="2400" b="0" i="0" baseline="0">
                <a:solidFill>
                  <a:schemeClr val="bg2">
                    <a:lumMod val="75000"/>
                  </a:schemeClr>
                </a:solidFill>
                <a:latin typeface="Europa-Bold" panose="02000000000000000000" pitchFamily="2" charset="77"/>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Caption</a:t>
            </a:r>
          </a:p>
        </p:txBody>
      </p:sp>
      <p:cxnSp>
        <p:nvCxnSpPr>
          <p:cNvPr id="11" name="Straight Connector 10">
            <a:extLst>
              <a:ext uri="{FF2B5EF4-FFF2-40B4-BE49-F238E27FC236}">
                <a16:creationId xmlns:a16="http://schemas.microsoft.com/office/drawing/2014/main" id="{110FCD59-D401-9C4D-A6EC-627980FD168C}"/>
              </a:ext>
            </a:extLst>
          </p:cNvPr>
          <p:cNvCxnSpPr/>
          <p:nvPr userDrawn="1"/>
        </p:nvCxnSpPr>
        <p:spPr>
          <a:xfrm>
            <a:off x="300038" y="1047750"/>
            <a:ext cx="11591925" cy="9525"/>
          </a:xfrm>
          <a:prstGeom prst="line">
            <a:avLst/>
          </a:prstGeom>
          <a:ln w="12700"/>
        </p:spPr>
        <p:style>
          <a:lnRef idx="3">
            <a:schemeClr val="dk1"/>
          </a:lnRef>
          <a:fillRef idx="0">
            <a:schemeClr val="dk1"/>
          </a:fillRef>
          <a:effectRef idx="2">
            <a:schemeClr val="dk1"/>
          </a:effectRef>
          <a:fontRef idx="minor">
            <a:schemeClr val="tx1"/>
          </a:fontRef>
        </p:style>
      </p:cxnSp>
      <p:sp>
        <p:nvSpPr>
          <p:cNvPr id="8" name="Date Placeholder 3">
            <a:extLst>
              <a:ext uri="{FF2B5EF4-FFF2-40B4-BE49-F238E27FC236}">
                <a16:creationId xmlns:a16="http://schemas.microsoft.com/office/drawing/2014/main" id="{BB36DDAA-16E6-2244-994F-F4D88474C912}"/>
              </a:ext>
            </a:extLst>
          </p:cNvPr>
          <p:cNvSpPr>
            <a:spLocks noGrp="1"/>
          </p:cNvSpPr>
          <p:nvPr>
            <p:ph type="dt" sz="half" idx="10"/>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9 December 2024</a:t>
            </a:fld>
            <a:endParaRPr lang="en-US" dirty="0"/>
          </a:p>
        </p:txBody>
      </p:sp>
      <p:sp>
        <p:nvSpPr>
          <p:cNvPr id="10" name="Slide Number Placeholder 5">
            <a:extLst>
              <a:ext uri="{FF2B5EF4-FFF2-40B4-BE49-F238E27FC236}">
                <a16:creationId xmlns:a16="http://schemas.microsoft.com/office/drawing/2014/main" id="{717FEEE3-0F15-AC4F-9D0C-9FA96FB607A8}"/>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dirty="0"/>
          </a:p>
        </p:txBody>
      </p:sp>
    </p:spTree>
    <p:extLst>
      <p:ext uri="{BB962C8B-B14F-4D97-AF65-F5344CB8AC3E}">
        <p14:creationId xmlns:p14="http://schemas.microsoft.com/office/powerpoint/2010/main" val="681546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7B05-51DE-904B-BAC3-84D8841EA7B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A4F7D70-AEFC-634D-8028-740277CF06E1}"/>
              </a:ext>
            </a:extLst>
          </p:cNvPr>
          <p:cNvSpPr>
            <a:spLocks noGrp="1"/>
          </p:cNvSpPr>
          <p:nvPr>
            <p:ph type="dt" sz="half" idx="10"/>
          </p:nvPr>
        </p:nvSpPr>
        <p:spPr/>
        <p:txBody>
          <a:bodyPr/>
          <a:lstStyle/>
          <a:p>
            <a:fld id="{E3757F41-8532-DB44-BBAD-FC19B3842A4E}" type="datetime3">
              <a:rPr lang="en-US" smtClean="0"/>
              <a:t>9 December 2024</a:t>
            </a:fld>
            <a:endParaRPr lang="en-US" dirty="0"/>
          </a:p>
        </p:txBody>
      </p:sp>
      <p:sp>
        <p:nvSpPr>
          <p:cNvPr id="4" name="Slide Number Placeholder 3">
            <a:extLst>
              <a:ext uri="{FF2B5EF4-FFF2-40B4-BE49-F238E27FC236}">
                <a16:creationId xmlns:a16="http://schemas.microsoft.com/office/drawing/2014/main" id="{BE75D985-1FEE-7849-874F-A74B7BDA7684}"/>
              </a:ext>
            </a:extLst>
          </p:cNvPr>
          <p:cNvSpPr>
            <a:spLocks noGrp="1"/>
          </p:cNvSpPr>
          <p:nvPr>
            <p:ph type="sldNum" sz="quarter" idx="11"/>
          </p:nvPr>
        </p:nvSpPr>
        <p:spPr/>
        <p:txBody>
          <a:bodyPr/>
          <a:lstStyle/>
          <a:p>
            <a:fld id="{3D596DD7-F6AB-FD44-8264-2D65CA305CCA}" type="slidenum">
              <a:rPr lang="en-US" smtClean="0"/>
              <a:pPr/>
              <a:t>‹#›</a:t>
            </a:fld>
            <a:endParaRPr lang="en-US" dirty="0"/>
          </a:p>
        </p:txBody>
      </p:sp>
      <p:sp>
        <p:nvSpPr>
          <p:cNvPr id="18" name="Picture Placeholder 2">
            <a:extLst>
              <a:ext uri="{FF2B5EF4-FFF2-40B4-BE49-F238E27FC236}">
                <a16:creationId xmlns:a16="http://schemas.microsoft.com/office/drawing/2014/main" id="{B55ACCD6-AD24-2042-B69D-4D5324E564CB}"/>
              </a:ext>
            </a:extLst>
          </p:cNvPr>
          <p:cNvSpPr>
            <a:spLocks noGrp="1"/>
          </p:cNvSpPr>
          <p:nvPr>
            <p:ph type="pic" idx="12"/>
          </p:nvPr>
        </p:nvSpPr>
        <p:spPr>
          <a:xfrm>
            <a:off x="3312320" y="1665287"/>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5240291-112F-A148-A0CB-E30998DDC6C8}"/>
              </a:ext>
            </a:extLst>
          </p:cNvPr>
          <p:cNvSpPr>
            <a:spLocks noGrp="1"/>
          </p:cNvSpPr>
          <p:nvPr>
            <p:ph type="pic" idx="13"/>
          </p:nvPr>
        </p:nvSpPr>
        <p:spPr>
          <a:xfrm>
            <a:off x="300038" y="1665286"/>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Picture Placeholder 2">
            <a:extLst>
              <a:ext uri="{FF2B5EF4-FFF2-40B4-BE49-F238E27FC236}">
                <a16:creationId xmlns:a16="http://schemas.microsoft.com/office/drawing/2014/main" id="{EEE354B7-E00B-8E45-A605-05F30640E8F5}"/>
              </a:ext>
            </a:extLst>
          </p:cNvPr>
          <p:cNvSpPr>
            <a:spLocks noGrp="1"/>
          </p:cNvSpPr>
          <p:nvPr>
            <p:ph type="pic" idx="14"/>
          </p:nvPr>
        </p:nvSpPr>
        <p:spPr>
          <a:xfrm>
            <a:off x="300038" y="3829517"/>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1" name="Picture Placeholder 2">
            <a:extLst>
              <a:ext uri="{FF2B5EF4-FFF2-40B4-BE49-F238E27FC236}">
                <a16:creationId xmlns:a16="http://schemas.microsoft.com/office/drawing/2014/main" id="{812CFADB-819A-5E4E-8497-5981420E9EB5}"/>
              </a:ext>
            </a:extLst>
          </p:cNvPr>
          <p:cNvSpPr>
            <a:spLocks noGrp="1"/>
          </p:cNvSpPr>
          <p:nvPr>
            <p:ph type="pic" idx="15"/>
          </p:nvPr>
        </p:nvSpPr>
        <p:spPr>
          <a:xfrm>
            <a:off x="3295541" y="3829516"/>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E0B02A6F-EB3A-DD4E-904E-64A8C0153993}"/>
              </a:ext>
            </a:extLst>
          </p:cNvPr>
          <p:cNvSpPr>
            <a:spLocks noGrp="1"/>
          </p:cNvSpPr>
          <p:nvPr>
            <p:ph type="pic" idx="16"/>
          </p:nvPr>
        </p:nvSpPr>
        <p:spPr>
          <a:xfrm>
            <a:off x="9269770" y="1687612"/>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E277D235-C35E-9D49-B8AB-484DA7701E85}"/>
              </a:ext>
            </a:extLst>
          </p:cNvPr>
          <p:cNvSpPr>
            <a:spLocks noGrp="1"/>
          </p:cNvSpPr>
          <p:nvPr>
            <p:ph type="pic" idx="17"/>
          </p:nvPr>
        </p:nvSpPr>
        <p:spPr>
          <a:xfrm>
            <a:off x="6291045" y="1687612"/>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4ABE42E9-053D-5E45-8AE6-51154297F942}"/>
              </a:ext>
            </a:extLst>
          </p:cNvPr>
          <p:cNvSpPr>
            <a:spLocks noGrp="1"/>
          </p:cNvSpPr>
          <p:nvPr>
            <p:ph type="pic" idx="18"/>
          </p:nvPr>
        </p:nvSpPr>
        <p:spPr>
          <a:xfrm>
            <a:off x="9269769" y="3829516"/>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6" name="Picture Placeholder 2">
            <a:extLst>
              <a:ext uri="{FF2B5EF4-FFF2-40B4-BE49-F238E27FC236}">
                <a16:creationId xmlns:a16="http://schemas.microsoft.com/office/drawing/2014/main" id="{488D4C6A-BE68-9442-AA49-427EAD97C0E3}"/>
              </a:ext>
            </a:extLst>
          </p:cNvPr>
          <p:cNvSpPr>
            <a:spLocks noGrp="1"/>
          </p:cNvSpPr>
          <p:nvPr>
            <p:ph type="pic" idx="19"/>
          </p:nvPr>
        </p:nvSpPr>
        <p:spPr>
          <a:xfrm>
            <a:off x="6291044" y="3829516"/>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05591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Title Slide - two line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425B64-BC88-E54C-B6F1-F7B22851128E}"/>
              </a:ext>
            </a:extLst>
          </p:cNvPr>
          <p:cNvSpPr/>
          <p:nvPr userDrawn="1"/>
        </p:nvSpPr>
        <p:spPr>
          <a:xfrm>
            <a:off x="0" y="0"/>
            <a:ext cx="12192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15223DB0-0442-D745-80C5-CB7D5B9159EA}"/>
              </a:ext>
            </a:extLst>
          </p:cNvPr>
          <p:cNvPicPr>
            <a:picLocks noChangeAspect="1"/>
          </p:cNvPicPr>
          <p:nvPr userDrawn="1"/>
        </p:nvPicPr>
        <p:blipFill>
          <a:blip r:embed="rId2">
            <a:alphaModFix amt="5000"/>
          </a:blip>
          <a:stretch>
            <a:fillRect/>
          </a:stretch>
        </p:blipFill>
        <p:spPr>
          <a:xfrm>
            <a:off x="-2762477" y="2249603"/>
            <a:ext cx="33839113" cy="4860867"/>
          </a:xfrm>
          <a:prstGeom prst="rect">
            <a:avLst/>
          </a:prstGeom>
        </p:spPr>
      </p:pic>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dirty="0"/>
          </a:p>
        </p:txBody>
      </p:sp>
      <p:sp>
        <p:nvSpPr>
          <p:cNvPr id="15" name="Text Placeholder 14">
            <a:extLst>
              <a:ext uri="{FF2B5EF4-FFF2-40B4-BE49-F238E27FC236}">
                <a16:creationId xmlns:a16="http://schemas.microsoft.com/office/drawing/2014/main" id="{ADCF9025-AEEC-2746-89D3-D60B13C07360}"/>
              </a:ext>
            </a:extLst>
          </p:cNvPr>
          <p:cNvSpPr>
            <a:spLocks noGrp="1"/>
          </p:cNvSpPr>
          <p:nvPr>
            <p:ph type="body" sz="quarter" idx="10" hasCustomPrompt="1"/>
          </p:nvPr>
        </p:nvSpPr>
        <p:spPr>
          <a:xfrm>
            <a:off x="287844" y="4157797"/>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 / Date, Year</a:t>
            </a:r>
          </a:p>
        </p:txBody>
      </p:sp>
      <p:pic>
        <p:nvPicPr>
          <p:cNvPr id="16" name="Picture 15">
            <a:extLst>
              <a:ext uri="{FF2B5EF4-FFF2-40B4-BE49-F238E27FC236}">
                <a16:creationId xmlns:a16="http://schemas.microsoft.com/office/drawing/2014/main" id="{EAA6E57B-C365-134E-9E79-C91452BC3CE3}"/>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7" name="Picture 16">
            <a:extLst>
              <a:ext uri="{FF2B5EF4-FFF2-40B4-BE49-F238E27FC236}">
                <a16:creationId xmlns:a16="http://schemas.microsoft.com/office/drawing/2014/main" id="{5A29F8C6-7C8A-5B48-B8FC-DD517D0EDBCA}"/>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1" name="Title 1">
            <a:extLst>
              <a:ext uri="{FF2B5EF4-FFF2-40B4-BE49-F238E27FC236}">
                <a16:creationId xmlns:a16="http://schemas.microsoft.com/office/drawing/2014/main" id="{8DDBCCC8-17BD-644E-B49D-32E9206E51FD}"/>
              </a:ext>
            </a:extLst>
          </p:cNvPr>
          <p:cNvSpPr>
            <a:spLocks noGrp="1"/>
          </p:cNvSpPr>
          <p:nvPr>
            <p:ph type="title" hasCustomPrompt="1"/>
          </p:nvPr>
        </p:nvSpPr>
        <p:spPr>
          <a:xfrm>
            <a:off x="300038" y="2143237"/>
            <a:ext cx="11591923" cy="2009267"/>
          </a:xfrm>
          <a:prstGeom prst="rect">
            <a:avLst/>
          </a:prstGeom>
        </p:spPr>
        <p:txBody>
          <a:bodyPr anchor="ctr">
            <a:normAutofit/>
          </a:bodyPr>
          <a:lstStyle>
            <a:lvl1pPr algn="ctr">
              <a:defRPr sz="6000">
                <a:solidFill>
                  <a:schemeClr val="bg1"/>
                </a:solidFill>
              </a:defRPr>
            </a:lvl1pPr>
          </a:lstStyle>
          <a:p>
            <a:r>
              <a:rPr lang="en-GB" dirty="0"/>
              <a:t>Presentation title</a:t>
            </a:r>
            <a:br>
              <a:rPr lang="en-GB" dirty="0"/>
            </a:br>
            <a:r>
              <a:rPr lang="en-GB" dirty="0"/>
              <a:t>two lines</a:t>
            </a:r>
            <a:endParaRPr lang="en-US" dirty="0"/>
          </a:p>
        </p:txBody>
      </p:sp>
    </p:spTree>
    <p:extLst>
      <p:ext uri="{BB962C8B-B14F-4D97-AF65-F5344CB8AC3E}">
        <p14:creationId xmlns:p14="http://schemas.microsoft.com/office/powerpoint/2010/main" val="70671633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7B05-51DE-904B-BAC3-84D8841EA7B2}"/>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A4F7D70-AEFC-634D-8028-740277CF06E1}"/>
              </a:ext>
            </a:extLst>
          </p:cNvPr>
          <p:cNvSpPr>
            <a:spLocks noGrp="1"/>
          </p:cNvSpPr>
          <p:nvPr>
            <p:ph type="dt" sz="half" idx="10"/>
          </p:nvPr>
        </p:nvSpPr>
        <p:spPr/>
        <p:txBody>
          <a:bodyPr/>
          <a:lstStyle/>
          <a:p>
            <a:fld id="{8C4620A2-873A-0B4C-A34A-F79D3772163D}" type="datetime3">
              <a:rPr lang="en-US" smtClean="0"/>
              <a:t>9 December 2024</a:t>
            </a:fld>
            <a:endParaRPr lang="en-US" dirty="0"/>
          </a:p>
        </p:txBody>
      </p:sp>
      <p:sp>
        <p:nvSpPr>
          <p:cNvPr id="4" name="Slide Number Placeholder 3">
            <a:extLst>
              <a:ext uri="{FF2B5EF4-FFF2-40B4-BE49-F238E27FC236}">
                <a16:creationId xmlns:a16="http://schemas.microsoft.com/office/drawing/2014/main" id="{BE75D985-1FEE-7849-874F-A74B7BDA7684}"/>
              </a:ext>
            </a:extLst>
          </p:cNvPr>
          <p:cNvSpPr>
            <a:spLocks noGrp="1"/>
          </p:cNvSpPr>
          <p:nvPr>
            <p:ph type="sldNum" sz="quarter" idx="11"/>
          </p:nvPr>
        </p:nvSpPr>
        <p:spPr/>
        <p:txBody>
          <a:bodyPr/>
          <a:lstStyle/>
          <a:p>
            <a:fld id="{3D596DD7-F6AB-FD44-8264-2D65CA305CCA}" type="slidenum">
              <a:rPr lang="en-US" smtClean="0"/>
              <a:pPr/>
              <a:t>‹#›</a:t>
            </a:fld>
            <a:endParaRPr lang="en-US" dirty="0"/>
          </a:p>
        </p:txBody>
      </p:sp>
      <p:sp>
        <p:nvSpPr>
          <p:cNvPr id="18" name="Picture Placeholder 2">
            <a:extLst>
              <a:ext uri="{FF2B5EF4-FFF2-40B4-BE49-F238E27FC236}">
                <a16:creationId xmlns:a16="http://schemas.microsoft.com/office/drawing/2014/main" id="{B55ACCD6-AD24-2042-B69D-4D5324E564CB}"/>
              </a:ext>
            </a:extLst>
          </p:cNvPr>
          <p:cNvSpPr>
            <a:spLocks noGrp="1"/>
          </p:cNvSpPr>
          <p:nvPr>
            <p:ph type="pic" idx="12"/>
          </p:nvPr>
        </p:nvSpPr>
        <p:spPr>
          <a:xfrm>
            <a:off x="3312320" y="1326054"/>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5240291-112F-A148-A0CB-E30998DDC6C8}"/>
              </a:ext>
            </a:extLst>
          </p:cNvPr>
          <p:cNvSpPr>
            <a:spLocks noGrp="1"/>
          </p:cNvSpPr>
          <p:nvPr>
            <p:ph type="pic" idx="13"/>
          </p:nvPr>
        </p:nvSpPr>
        <p:spPr>
          <a:xfrm>
            <a:off x="300038" y="1326053"/>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E0B02A6F-EB3A-DD4E-904E-64A8C0153993}"/>
              </a:ext>
            </a:extLst>
          </p:cNvPr>
          <p:cNvSpPr>
            <a:spLocks noGrp="1"/>
          </p:cNvSpPr>
          <p:nvPr>
            <p:ph type="pic" idx="16"/>
          </p:nvPr>
        </p:nvSpPr>
        <p:spPr>
          <a:xfrm>
            <a:off x="9269770" y="1348379"/>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E277D235-C35E-9D49-B8AB-484DA7701E85}"/>
              </a:ext>
            </a:extLst>
          </p:cNvPr>
          <p:cNvSpPr>
            <a:spLocks noGrp="1"/>
          </p:cNvSpPr>
          <p:nvPr>
            <p:ph type="pic" idx="17"/>
          </p:nvPr>
        </p:nvSpPr>
        <p:spPr>
          <a:xfrm>
            <a:off x="6291045" y="1348379"/>
            <a:ext cx="2588636" cy="1741141"/>
          </a:xfr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F904DCC-2B63-0B4B-9F12-09C1F0AB945E}"/>
              </a:ext>
            </a:extLst>
          </p:cNvPr>
          <p:cNvSpPr>
            <a:spLocks noGrp="1"/>
          </p:cNvSpPr>
          <p:nvPr>
            <p:ph type="body" sz="half" idx="2"/>
          </p:nvPr>
        </p:nvSpPr>
        <p:spPr>
          <a:xfrm>
            <a:off x="315930" y="3290403"/>
            <a:ext cx="2572744" cy="2829847"/>
          </a:xfrm>
        </p:spPr>
        <p:txBody>
          <a:bodyPr>
            <a:normAutofit/>
          </a:bodyPr>
          <a:lstStyle>
            <a:lvl1pPr marL="0" indent="0" algn="ctr">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3">
            <a:extLst>
              <a:ext uri="{FF2B5EF4-FFF2-40B4-BE49-F238E27FC236}">
                <a16:creationId xmlns:a16="http://schemas.microsoft.com/office/drawing/2014/main" id="{E90A6171-54FC-5D4C-B505-5235D63720BA}"/>
              </a:ext>
            </a:extLst>
          </p:cNvPr>
          <p:cNvSpPr>
            <a:spLocks noGrp="1"/>
          </p:cNvSpPr>
          <p:nvPr>
            <p:ph type="body" sz="half" idx="20"/>
          </p:nvPr>
        </p:nvSpPr>
        <p:spPr>
          <a:xfrm>
            <a:off x="3328211" y="3290403"/>
            <a:ext cx="2572744" cy="2829847"/>
          </a:xfrm>
        </p:spPr>
        <p:txBody>
          <a:bodyPr>
            <a:normAutofit/>
          </a:bodyPr>
          <a:lstStyle>
            <a:lvl1pPr marL="0" indent="0" algn="ctr">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3">
            <a:extLst>
              <a:ext uri="{FF2B5EF4-FFF2-40B4-BE49-F238E27FC236}">
                <a16:creationId xmlns:a16="http://schemas.microsoft.com/office/drawing/2014/main" id="{491E8B76-451B-7F4F-91AF-B26E7F2D64BE}"/>
              </a:ext>
            </a:extLst>
          </p:cNvPr>
          <p:cNvSpPr>
            <a:spLocks noGrp="1"/>
          </p:cNvSpPr>
          <p:nvPr>
            <p:ph type="body" sz="half" idx="21"/>
          </p:nvPr>
        </p:nvSpPr>
        <p:spPr>
          <a:xfrm>
            <a:off x="6291045" y="3302595"/>
            <a:ext cx="2572744" cy="2829847"/>
          </a:xfrm>
        </p:spPr>
        <p:txBody>
          <a:bodyPr>
            <a:normAutofit/>
          </a:bodyPr>
          <a:lstStyle>
            <a:lvl1pPr marL="0" indent="0" algn="ctr">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ext Placeholder 3">
            <a:extLst>
              <a:ext uri="{FF2B5EF4-FFF2-40B4-BE49-F238E27FC236}">
                <a16:creationId xmlns:a16="http://schemas.microsoft.com/office/drawing/2014/main" id="{19F4E116-A582-C340-AEA5-48D9B109528A}"/>
              </a:ext>
            </a:extLst>
          </p:cNvPr>
          <p:cNvSpPr>
            <a:spLocks noGrp="1"/>
          </p:cNvSpPr>
          <p:nvPr>
            <p:ph type="body" sz="half" idx="22"/>
          </p:nvPr>
        </p:nvSpPr>
        <p:spPr>
          <a:xfrm>
            <a:off x="9291565" y="3290402"/>
            <a:ext cx="2572744" cy="2829847"/>
          </a:xfrm>
        </p:spPr>
        <p:txBody>
          <a:bodyPr>
            <a:normAutofit/>
          </a:bodyPr>
          <a:lstStyle>
            <a:lvl1pPr marL="0" indent="0" algn="ctr">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99159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053673-D78B-AA45-87B1-153473322AE3}"/>
              </a:ext>
            </a:extLst>
          </p:cNvPr>
          <p:cNvSpPr/>
          <p:nvPr userDrawn="1"/>
        </p:nvSpPr>
        <p:spPr>
          <a:xfrm>
            <a:off x="315928" y="1326053"/>
            <a:ext cx="11576033" cy="4893647"/>
          </a:xfrm>
          <a:prstGeom prst="rect">
            <a:avLst/>
          </a:prstGeom>
        </p:spPr>
        <p:txBody>
          <a:bodyPr wrap="square" numCol="2" spcCol="228600">
            <a:spAutoFit/>
          </a:bodyPr>
          <a:lstStyle/>
          <a:p>
            <a:r>
              <a:rPr lang="en-GB" sz="900" dirty="0">
                <a:effectLst/>
                <a:latin typeface="Europa-Regular" panose="02000000000000000000" pitchFamily="2" charset="77"/>
              </a:rPr>
              <a:t>This document provides certain information about </a:t>
            </a:r>
            <a:r>
              <a:rPr lang="en-GB" sz="900" dirty="0" err="1">
                <a:effectLst/>
                <a:latin typeface="Europa-Regular" panose="02000000000000000000" pitchFamily="2" charset="77"/>
              </a:rPr>
              <a:t>Equitix</a:t>
            </a:r>
            <a:r>
              <a:rPr lang="en-GB" sz="900" dirty="0">
                <a:effectLst/>
                <a:latin typeface="Europa-Regular" panose="02000000000000000000" pitchFamily="2" charset="77"/>
              </a:rPr>
              <a:t> Investment Management Limited (the Manager") and its affiliated companies (including </a:t>
            </a:r>
            <a:r>
              <a:rPr lang="en-GB" sz="900" dirty="0" err="1">
                <a:effectLst/>
                <a:latin typeface="Europa-Regular" panose="02000000000000000000" pitchFamily="2" charset="77"/>
              </a:rPr>
              <a:t>Equitix</a:t>
            </a:r>
            <a:r>
              <a:rPr lang="en-GB" sz="900" dirty="0">
                <a:effectLst/>
                <a:latin typeface="Europa-Regular" panose="02000000000000000000" pitchFamily="2" charset="77"/>
              </a:rPr>
              <a:t> Limited) (together, the "</a:t>
            </a:r>
            <a:r>
              <a:rPr lang="en-GB" sz="900" dirty="0" err="1">
                <a:effectLst/>
                <a:latin typeface="Europa-Regular" panose="02000000000000000000" pitchFamily="2" charset="77"/>
              </a:rPr>
              <a:t>Equitix</a:t>
            </a:r>
            <a:r>
              <a:rPr lang="en-GB" sz="900" dirty="0">
                <a:effectLst/>
                <a:latin typeface="Europa-Regular" panose="02000000000000000000" pitchFamily="2" charset="77"/>
              </a:rPr>
              <a:t> Group") and </a:t>
            </a:r>
            <a:r>
              <a:rPr lang="en-GB" sz="900" dirty="0" err="1">
                <a:effectLst/>
                <a:latin typeface="Europa-Regular" panose="02000000000000000000" pitchFamily="2" charset="77"/>
              </a:rPr>
              <a:t>Equitix</a:t>
            </a:r>
            <a:r>
              <a:rPr lang="en-GB" sz="900" dirty="0">
                <a:effectLst/>
                <a:latin typeface="Europa-Regular" panose="02000000000000000000" pitchFamily="2" charset="77"/>
              </a:rPr>
              <a:t> Funds (the "Funds"). This document and the information contained herein has been prepared by the Manager.</a:t>
            </a:r>
          </a:p>
          <a:p>
            <a:endParaRPr lang="en-GB" sz="900" dirty="0">
              <a:effectLst/>
              <a:latin typeface="Europa-Regular" panose="02000000000000000000" pitchFamily="2" charset="77"/>
            </a:endParaRPr>
          </a:p>
          <a:p>
            <a:r>
              <a:rPr lang="en-GB" sz="900" dirty="0">
                <a:effectLst/>
                <a:latin typeface="Europa-Regular" panose="02000000000000000000" pitchFamily="2" charset="77"/>
              </a:rPr>
              <a:t>This document is proprietary to the Manager and its contents are strictly confidential and may not be copied, distributed, published or reproduced in whole or in part or otherwise disclosed to any third party or used for any purpose other than for evaluating whether the recipient wishes to receive further information about the Fund, without the prior written consent of the Manager. Failure to comply with these restrictions may constitute a violation of applicable securities laws.</a:t>
            </a:r>
          </a:p>
          <a:p>
            <a:endParaRPr lang="en-GB" sz="900" dirty="0">
              <a:effectLst/>
              <a:latin typeface="Europa-Regular" panose="02000000000000000000" pitchFamily="2" charset="77"/>
            </a:endParaRPr>
          </a:p>
          <a:p>
            <a:r>
              <a:rPr lang="en-GB" sz="900" dirty="0">
                <a:effectLst/>
                <a:latin typeface="Europa-Regular" panose="02000000000000000000" pitchFamily="2" charset="77"/>
              </a:rPr>
              <a:t>This document is being furnished on a confidential basis to a limited number of professional clients on a "one-on-one" basis for informational and discussion purposes only and does not constitute an offer to sell or a solicitation of an offer to purchase an interest in the Funds. Any such offer or solicitation shall be made only pursuant to the confidential Private Placement Memorandum relating to the Funds, as amended or supplemented from time to time, (the "Memorandum"), which describes certain important information about the Fund (including key risks relating to an investment in Fund) and not, for the avoidance of doubt, pursuant to this document. Accordingly, nothing in this document shall form the basis of any contract or commitment whatsoever.</a:t>
            </a:r>
          </a:p>
          <a:p>
            <a:endParaRPr lang="en-GB" sz="900" dirty="0">
              <a:effectLst/>
              <a:latin typeface="Europa-Regular" panose="02000000000000000000" pitchFamily="2" charset="77"/>
            </a:endParaRPr>
          </a:p>
          <a:p>
            <a:r>
              <a:rPr lang="en-GB" sz="900" kern="1200" dirty="0">
                <a:solidFill>
                  <a:schemeClr val="tx1"/>
                </a:solidFill>
                <a:effectLst/>
                <a:latin typeface="Europa-Regular" panose="02000000000000000000" pitchFamily="2" charset="77"/>
                <a:ea typeface="+mn-ea"/>
                <a:cs typeface="+mn-cs"/>
              </a:rPr>
              <a:t>This document is qualified in its entirety by all of the information set forth in the Memorandum, including, without limitation, the contents of the section headed "Risk Factors and Conflicts of Interest". The Memorandum must be read carefully in its entirety prior to investing in Funds. This document does not constitute a part of the Memorandum. The information in this document is subject to verification and may change at any time (provided that there is no obligation on any person to update this document). </a:t>
            </a:r>
            <a:endParaRPr lang="en-GB" sz="900" dirty="0">
              <a:effectLst/>
              <a:latin typeface="Europa-Regular" panose="02000000000000000000" pitchFamily="2" charset="77"/>
            </a:endParaRPr>
          </a:p>
          <a:p>
            <a:endParaRPr lang="en-GB" sz="900" dirty="0">
              <a:effectLst/>
              <a:latin typeface="Europa-Regular" panose="02000000000000000000" pitchFamily="2" charset="77"/>
            </a:endParaRPr>
          </a:p>
          <a:p>
            <a:r>
              <a:rPr lang="en-GB" sz="900" kern="1200" dirty="0">
                <a:solidFill>
                  <a:schemeClr val="tx1"/>
                </a:solidFill>
                <a:effectLst/>
                <a:latin typeface="Europa-Regular" panose="02000000000000000000" pitchFamily="2" charset="77"/>
                <a:ea typeface="+mn-ea"/>
                <a:cs typeface="+mn-cs"/>
              </a:rPr>
              <a:t>It is based on or derived from information which is believed to be reliable, however no representation or warranty is made that it is fair, accurate or complete. Accordingly, nothing in this document may be relied on by any person.</a:t>
            </a:r>
          </a:p>
          <a:p>
            <a:endParaRPr lang="en-GB" sz="900" kern="1200" dirty="0">
              <a:solidFill>
                <a:schemeClr val="tx1"/>
              </a:solidFill>
              <a:effectLst/>
              <a:latin typeface="Europa-Regular" panose="02000000000000000000" pitchFamily="2" charset="77"/>
              <a:ea typeface="+mn-ea"/>
              <a:cs typeface="+mn-cs"/>
            </a:endParaRPr>
          </a:p>
          <a:p>
            <a:r>
              <a:rPr lang="en-GB" sz="900" kern="1200" dirty="0">
                <a:solidFill>
                  <a:schemeClr val="tx1"/>
                </a:solidFill>
                <a:effectLst/>
                <a:latin typeface="Europa-Regular" panose="02000000000000000000" pitchFamily="2" charset="77"/>
                <a:ea typeface="+mn-ea"/>
                <a:cs typeface="+mn-cs"/>
              </a:rPr>
              <a:t>In particular, the statements contained in this document, such as "may," "will," "should," expect," "anticipate," "estimate," "intend," "continue" and "believe" and other similar expressions or comparative terminology are forward-looking statements. Due to various risks, uncertainties and assumptions, actual events or results or the actual performance of the Fund may differ materially from those reflected in or contemplated by such forward-looking statements. As a result, investors should not rely on such forward-looking statements in making their investment decisions. No representation or warranty is made as to the achievement or reasonableness of, and no reliance should be placed on, such forward-looking statements.</a:t>
            </a:r>
          </a:p>
          <a:p>
            <a:endParaRPr lang="en-GB" sz="900" kern="1200" dirty="0">
              <a:solidFill>
                <a:schemeClr val="tx1"/>
              </a:solidFill>
              <a:effectLst/>
              <a:latin typeface="Europa-Regular" panose="02000000000000000000" pitchFamily="2" charset="77"/>
              <a:ea typeface="+mn-ea"/>
              <a:cs typeface="+mn-cs"/>
            </a:endParaRPr>
          </a:p>
          <a:p>
            <a:r>
              <a:rPr lang="en-GB" sz="900" kern="1200" dirty="0">
                <a:solidFill>
                  <a:schemeClr val="tx1"/>
                </a:solidFill>
                <a:effectLst/>
                <a:latin typeface="Europa-Regular" panose="02000000000000000000" pitchFamily="2" charset="77"/>
                <a:ea typeface="+mn-ea"/>
                <a:cs typeface="+mn-cs"/>
              </a:rPr>
              <a:t>In addition, this document contains historical performance information, target returns, benchmarks and an illustrative investment portfolio. The Fund will have no investment history at its launch. All such information is included in this document for illustrative purposes only and should not be relied upon by any person in making an investment decision. Past performance is not a reliable indicator of future results and the Fund may not make the same investments as those reflected in the illustrative portfolio or the performance information contained in this document. There can be no assurance that targeted or projected returns will be achieved. The value of any investment made by an investor can go down as well as up and an investor may lose its entire investment.</a:t>
            </a:r>
          </a:p>
          <a:p>
            <a:endParaRPr lang="en-GB" sz="900" kern="1200" dirty="0">
              <a:solidFill>
                <a:schemeClr val="tx1"/>
              </a:solidFill>
              <a:effectLst/>
              <a:latin typeface="Europa-Regular" panose="02000000000000000000" pitchFamily="2" charset="77"/>
              <a:ea typeface="+mn-ea"/>
              <a:cs typeface="+mn-cs"/>
            </a:endParaRPr>
          </a:p>
          <a:p>
            <a:endParaRPr lang="en-GB" sz="900" kern="1200" dirty="0">
              <a:solidFill>
                <a:schemeClr val="tx1"/>
              </a:solidFill>
              <a:effectLst/>
              <a:latin typeface="Europa-Regular" panose="02000000000000000000" pitchFamily="2" charset="77"/>
              <a:ea typeface="+mn-ea"/>
              <a:cs typeface="+mn-cs"/>
            </a:endParaRPr>
          </a:p>
          <a:p>
            <a:r>
              <a:rPr lang="en-GB" sz="900" kern="1200" dirty="0">
                <a:solidFill>
                  <a:schemeClr val="tx1"/>
                </a:solidFill>
                <a:effectLst/>
                <a:latin typeface="Europa-Regular" panose="02000000000000000000" pitchFamily="2" charset="77"/>
                <a:ea typeface="+mn-ea"/>
                <a:cs typeface="+mn-cs"/>
              </a:rPr>
              <a:t>Prospective investors should be aware that an investment in the Fund involves a high degree of risk and could result in the loss of all or substantially all of their investment.</a:t>
            </a:r>
          </a:p>
          <a:p>
            <a:endParaRPr lang="en-GB" sz="900" dirty="0">
              <a:effectLst/>
              <a:latin typeface="Europa-Regular" panose="02000000000000000000" pitchFamily="2" charset="77"/>
            </a:endParaRPr>
          </a:p>
          <a:p>
            <a:r>
              <a:rPr lang="en-GB" sz="900" kern="1200" dirty="0">
                <a:solidFill>
                  <a:schemeClr val="tx1"/>
                </a:solidFill>
                <a:effectLst/>
                <a:latin typeface="Europa-Regular" panose="02000000000000000000" pitchFamily="2" charset="77"/>
                <a:ea typeface="+mn-ea"/>
                <a:cs typeface="+mn-cs"/>
              </a:rPr>
              <a:t>This document does not, and is not intended to, constitute advice and should not be relied upon as such. Investors should obtain their own tax, legal, accounting or other advice prior to making any investment.</a:t>
            </a:r>
          </a:p>
          <a:p>
            <a:endParaRPr lang="en-GB" sz="900" kern="1200" dirty="0">
              <a:solidFill>
                <a:schemeClr val="tx1"/>
              </a:solidFill>
              <a:effectLst/>
              <a:latin typeface="Europa-Regular" panose="02000000000000000000" pitchFamily="2" charset="77"/>
              <a:ea typeface="+mn-ea"/>
              <a:cs typeface="+mn-cs"/>
            </a:endParaRPr>
          </a:p>
          <a:p>
            <a:r>
              <a:rPr lang="en-GB" sz="900" kern="1200" dirty="0">
                <a:solidFill>
                  <a:schemeClr val="tx1"/>
                </a:solidFill>
                <a:effectLst/>
                <a:latin typeface="Europa-Regular" panose="02000000000000000000" pitchFamily="2" charset="77"/>
                <a:ea typeface="+mn-ea"/>
                <a:cs typeface="+mn-cs"/>
              </a:rPr>
              <a:t>Investors should determine for themselves the relevance of the information contained in this document and any subsequent decision to invest in the Fund should be based on such investigation as they themselves deem necessary. An investment in the Fund is suitable only for professional clients and requires the financial ability and willingness to accept the high risks and lack of liquidity inherent in such a transaction.</a:t>
            </a:r>
          </a:p>
          <a:p>
            <a:endParaRPr lang="en-GB" sz="900" kern="1200" dirty="0">
              <a:solidFill>
                <a:schemeClr val="tx1"/>
              </a:solidFill>
              <a:effectLst/>
              <a:latin typeface="Europa-Regular" panose="02000000000000000000" pitchFamily="2" charset="77"/>
              <a:ea typeface="+mn-ea"/>
              <a:cs typeface="+mn-cs"/>
            </a:endParaRPr>
          </a:p>
          <a:p>
            <a:r>
              <a:rPr lang="en-GB" sz="900" kern="1200" dirty="0">
                <a:solidFill>
                  <a:schemeClr val="tx1"/>
                </a:solidFill>
                <a:effectLst/>
                <a:latin typeface="Europa-Regular" panose="02000000000000000000" pitchFamily="2" charset="77"/>
                <a:ea typeface="+mn-ea"/>
                <a:cs typeface="+mn-cs"/>
              </a:rPr>
              <a:t>To the maximum extent permitted by law, no liability whatsoever is accepted by the Manager or any other member of the </a:t>
            </a:r>
            <a:r>
              <a:rPr lang="en-GB" sz="900" kern="1200" dirty="0" err="1">
                <a:solidFill>
                  <a:schemeClr val="tx1"/>
                </a:solidFill>
                <a:effectLst/>
                <a:latin typeface="Europa-Regular" panose="02000000000000000000" pitchFamily="2" charset="77"/>
                <a:ea typeface="+mn-ea"/>
                <a:cs typeface="+mn-cs"/>
              </a:rPr>
              <a:t>Equitix</a:t>
            </a:r>
            <a:r>
              <a:rPr lang="en-GB" sz="900" kern="1200" dirty="0">
                <a:solidFill>
                  <a:schemeClr val="tx1"/>
                </a:solidFill>
                <a:effectLst/>
                <a:latin typeface="Europa-Regular" panose="02000000000000000000" pitchFamily="2" charset="77"/>
                <a:ea typeface="+mn-ea"/>
                <a:cs typeface="+mn-cs"/>
              </a:rPr>
              <a:t> Group, or any of such persons' directors, officers, employees or affiliates, or the Fund or any other person for any loss howsoever arising, directly or indirectly, from any use of or reliance on this document or the information or opinions contained herein or otherwise arising in connection here with.</a:t>
            </a:r>
          </a:p>
          <a:p>
            <a:endParaRPr lang="en-GB" sz="900" kern="1200" dirty="0">
              <a:solidFill>
                <a:schemeClr val="tx1"/>
              </a:solidFill>
              <a:effectLst/>
              <a:latin typeface="Europa-Regular" panose="02000000000000000000" pitchFamily="2" charset="77"/>
              <a:ea typeface="+mn-ea"/>
              <a:cs typeface="+mn-cs"/>
            </a:endParaRPr>
          </a:p>
          <a:p>
            <a:r>
              <a:rPr lang="en-GB" sz="900" kern="1200" dirty="0">
                <a:solidFill>
                  <a:schemeClr val="tx1"/>
                </a:solidFill>
                <a:effectLst/>
                <a:latin typeface="Europa-Regular" panose="02000000000000000000" pitchFamily="2" charset="77"/>
                <a:ea typeface="+mn-ea"/>
                <a:cs typeface="+mn-cs"/>
              </a:rPr>
              <a:t>This document is provided to you subject to the above terms and by accepting this document and not promptly returning it to the Manager you will be deemed to have agreed to such terms.</a:t>
            </a:r>
          </a:p>
          <a:p>
            <a:endParaRPr lang="en-GB" sz="900" dirty="0">
              <a:effectLst/>
              <a:latin typeface="Europa-Regular" panose="02000000000000000000" pitchFamily="2" charset="77"/>
            </a:endParaRPr>
          </a:p>
        </p:txBody>
      </p:sp>
      <p:sp>
        <p:nvSpPr>
          <p:cNvPr id="9" name="Rectangle 8">
            <a:extLst>
              <a:ext uri="{FF2B5EF4-FFF2-40B4-BE49-F238E27FC236}">
                <a16:creationId xmlns:a16="http://schemas.microsoft.com/office/drawing/2014/main" id="{95823744-03A6-4F48-BB46-6EE66363C026}"/>
              </a:ext>
            </a:extLst>
          </p:cNvPr>
          <p:cNvSpPr/>
          <p:nvPr userDrawn="1"/>
        </p:nvSpPr>
        <p:spPr>
          <a:xfrm>
            <a:off x="305555" y="232272"/>
            <a:ext cx="2545890" cy="769441"/>
          </a:xfrm>
          <a:prstGeom prst="rect">
            <a:avLst/>
          </a:prstGeom>
        </p:spPr>
        <p:txBody>
          <a:bodyPr wrap="none">
            <a:spAutoFit/>
          </a:bodyPr>
          <a:lstStyle/>
          <a:p>
            <a:r>
              <a:rPr lang="en-GB" sz="4400" b="0" i="0" dirty="0">
                <a:solidFill>
                  <a:schemeClr val="accent1"/>
                </a:solidFill>
                <a:latin typeface="Calibri Light" panose="020F0302020204030204" pitchFamily="34" charset="0"/>
                <a:cs typeface="Calibri Light" panose="020F0302020204030204" pitchFamily="34" charset="0"/>
              </a:rPr>
              <a:t>Disclaimer</a:t>
            </a:r>
            <a:endParaRPr lang="en-US" sz="4400" b="0" i="0" dirty="0">
              <a:solidFill>
                <a:schemeClr val="accent1"/>
              </a:solidFill>
              <a:latin typeface="Calibri Light" panose="020F0302020204030204" pitchFamily="34" charset="0"/>
              <a:cs typeface="Calibri Light" panose="020F0302020204030204" pitchFamily="34" charset="0"/>
            </a:endParaRPr>
          </a:p>
        </p:txBody>
      </p:sp>
      <p:sp>
        <p:nvSpPr>
          <p:cNvPr id="6" name="Date Placeholder 3">
            <a:extLst>
              <a:ext uri="{FF2B5EF4-FFF2-40B4-BE49-F238E27FC236}">
                <a16:creationId xmlns:a16="http://schemas.microsoft.com/office/drawing/2014/main" id="{64138DB9-D9DE-584D-A32A-FCBBE1878581}"/>
              </a:ext>
            </a:extLst>
          </p:cNvPr>
          <p:cNvSpPr>
            <a:spLocks noGrp="1"/>
          </p:cNvSpPr>
          <p:nvPr>
            <p:ph type="dt" sz="half" idx="2"/>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9 December 2024</a:t>
            </a:fld>
            <a:endParaRPr lang="en-US" dirty="0"/>
          </a:p>
        </p:txBody>
      </p:sp>
      <p:sp>
        <p:nvSpPr>
          <p:cNvPr id="7" name="Slide Number Placeholder 5">
            <a:extLst>
              <a:ext uri="{FF2B5EF4-FFF2-40B4-BE49-F238E27FC236}">
                <a16:creationId xmlns:a16="http://schemas.microsoft.com/office/drawing/2014/main" id="{9A45BBA5-BA6A-A244-9F25-3F2C9A98EB09}"/>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dirty="0"/>
          </a:p>
        </p:txBody>
      </p:sp>
    </p:spTree>
    <p:extLst>
      <p:ext uri="{BB962C8B-B14F-4D97-AF65-F5344CB8AC3E}">
        <p14:creationId xmlns:p14="http://schemas.microsoft.com/office/powerpoint/2010/main" val="1559889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425B64-BC88-E54C-B6F1-F7B22851128E}"/>
              </a:ext>
            </a:extLst>
          </p:cNvPr>
          <p:cNvSpPr/>
          <p:nvPr userDrawn="1"/>
        </p:nvSpPr>
        <p:spPr>
          <a:xfrm>
            <a:off x="0" y="0"/>
            <a:ext cx="12192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15223DB0-0442-D745-80C5-CB7D5B9159EA}"/>
              </a:ext>
            </a:extLst>
          </p:cNvPr>
          <p:cNvPicPr>
            <a:picLocks noChangeAspect="1"/>
          </p:cNvPicPr>
          <p:nvPr userDrawn="1"/>
        </p:nvPicPr>
        <p:blipFill>
          <a:blip r:embed="rId2">
            <a:alphaModFix amt="5000"/>
          </a:blip>
          <a:stretch>
            <a:fillRect/>
          </a:stretch>
        </p:blipFill>
        <p:spPr>
          <a:xfrm>
            <a:off x="-2762477" y="2249603"/>
            <a:ext cx="33839113" cy="4860867"/>
          </a:xfrm>
          <a:prstGeom prst="rect">
            <a:avLst/>
          </a:prstGeom>
        </p:spPr>
      </p:pic>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sp>
        <p:nvSpPr>
          <p:cNvPr id="9" name="Title 1">
            <a:extLst>
              <a:ext uri="{FF2B5EF4-FFF2-40B4-BE49-F238E27FC236}">
                <a16:creationId xmlns:a16="http://schemas.microsoft.com/office/drawing/2014/main" id="{0B8D57D4-0AD9-E942-B5B2-CC04E28B9116}"/>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dirty="0"/>
              <a:t>Thank you</a:t>
            </a:r>
            <a:endParaRPr lang="en-US" dirty="0"/>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dirty="0"/>
          </a:p>
        </p:txBody>
      </p:sp>
      <p:pic>
        <p:nvPicPr>
          <p:cNvPr id="13" name="Picture 12">
            <a:extLst>
              <a:ext uri="{FF2B5EF4-FFF2-40B4-BE49-F238E27FC236}">
                <a16:creationId xmlns:a16="http://schemas.microsoft.com/office/drawing/2014/main" id="{09616FCB-A79C-8C4F-B577-70DFB44E2509}"/>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1" name="Picture 10">
            <a:extLst>
              <a:ext uri="{FF2B5EF4-FFF2-40B4-BE49-F238E27FC236}">
                <a16:creationId xmlns:a16="http://schemas.microsoft.com/office/drawing/2014/main" id="{F43B7C2D-4EBD-4E47-9E24-5A1AD3F29345}"/>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5" name="Text Placeholder 14">
            <a:extLst>
              <a:ext uri="{FF2B5EF4-FFF2-40B4-BE49-F238E27FC236}">
                <a16:creationId xmlns:a16="http://schemas.microsoft.com/office/drawing/2014/main" id="{E02780F2-E5E6-1941-B740-E032CA4A1E8B}"/>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Any questions?</a:t>
            </a:r>
          </a:p>
        </p:txBody>
      </p:sp>
    </p:spTree>
    <p:extLst>
      <p:ext uri="{BB962C8B-B14F-4D97-AF65-F5344CB8AC3E}">
        <p14:creationId xmlns:p14="http://schemas.microsoft.com/office/powerpoint/2010/main" val="199220455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use styles - REFERENC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AE42-341D-7B4B-AD31-25C878AD7B6D}"/>
              </a:ext>
            </a:extLst>
          </p:cNvPr>
          <p:cNvSpPr>
            <a:spLocks noGrp="1"/>
          </p:cNvSpPr>
          <p:nvPr>
            <p:ph type="title" hasCustomPrompt="1"/>
          </p:nvPr>
        </p:nvSpPr>
        <p:spPr>
          <a:xfrm>
            <a:off x="300037" y="365125"/>
            <a:ext cx="11591925" cy="542925"/>
          </a:xfrm>
          <a:prstGeom prst="rect">
            <a:avLst/>
          </a:prstGeom>
        </p:spPr>
        <p:txBody>
          <a:bodyPr anchor="ctr"/>
          <a:lstStyle/>
          <a:p>
            <a:r>
              <a:rPr lang="en-US" dirty="0"/>
              <a:t>Please adhere to the following house style:</a:t>
            </a:r>
          </a:p>
        </p:txBody>
      </p:sp>
      <p:sp>
        <p:nvSpPr>
          <p:cNvPr id="3" name="Content Placeholder 2">
            <a:extLst>
              <a:ext uri="{FF2B5EF4-FFF2-40B4-BE49-F238E27FC236}">
                <a16:creationId xmlns:a16="http://schemas.microsoft.com/office/drawing/2014/main" id="{DBE3916D-F318-9E49-A869-F992AB3524F6}"/>
              </a:ext>
            </a:extLst>
          </p:cNvPr>
          <p:cNvSpPr>
            <a:spLocks noGrp="1"/>
          </p:cNvSpPr>
          <p:nvPr>
            <p:ph sz="half" idx="1" hasCustomPrompt="1"/>
          </p:nvPr>
        </p:nvSpPr>
        <p:spPr>
          <a:xfrm>
            <a:off x="300038" y="1326053"/>
            <a:ext cx="5600918" cy="4500562"/>
          </a:xfrm>
        </p:spPr>
        <p:txBody>
          <a:bodyPr/>
          <a:lstStyle>
            <a:lvl1pPr marL="0" indent="0">
              <a:lnSpc>
                <a:spcPct val="150000"/>
              </a:lnSpc>
              <a:buFontTx/>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Presentation title text – 60pt</a:t>
            </a:r>
            <a:br>
              <a:rPr lang="en-GB" dirty="0"/>
            </a:br>
            <a:r>
              <a:rPr lang="en-GB" dirty="0"/>
              <a:t>Slide title text – 44pt</a:t>
            </a:r>
            <a:br>
              <a:rPr lang="en-GB" dirty="0"/>
            </a:br>
            <a:r>
              <a:rPr lang="en-GB" dirty="0"/>
              <a:t>Section title text – 44pt</a:t>
            </a:r>
            <a:br>
              <a:rPr lang="en-GB" dirty="0"/>
            </a:br>
            <a:r>
              <a:rPr lang="en-GB" dirty="0"/>
              <a:t>Main body text – 20pt</a:t>
            </a:r>
            <a:br>
              <a:rPr lang="en-GB" dirty="0"/>
            </a:br>
            <a:r>
              <a:rPr lang="en-GB" dirty="0"/>
              <a:t>Secondary body text – 18pt</a:t>
            </a:r>
            <a:br>
              <a:rPr lang="en-GB" dirty="0"/>
            </a:br>
            <a:r>
              <a:rPr lang="en-GB" dirty="0"/>
              <a:t>Smaller text – 16pt</a:t>
            </a:r>
            <a:br>
              <a:rPr lang="en-GB" dirty="0"/>
            </a:br>
            <a:r>
              <a:rPr lang="en-GB" dirty="0"/>
              <a:t>Small text – 14pt</a:t>
            </a:r>
            <a:br>
              <a:rPr lang="en-GB" dirty="0"/>
            </a:br>
            <a:r>
              <a:rPr lang="en-GB" dirty="0"/>
              <a:t>Smallest text – 12pt</a:t>
            </a:r>
            <a:br>
              <a:rPr lang="en-GB" dirty="0"/>
            </a:br>
            <a:r>
              <a:rPr lang="en-GB" dirty="0"/>
              <a:t>Footer, page number text – 12pt</a:t>
            </a:r>
            <a:br>
              <a:rPr lang="en-US" dirty="0"/>
            </a:br>
            <a:r>
              <a:rPr lang="en-US" dirty="0"/>
              <a:t>Disclaimer text </a:t>
            </a:r>
            <a:r>
              <a:rPr lang="en-GB" dirty="0"/>
              <a:t>– 8pt</a:t>
            </a:r>
          </a:p>
        </p:txBody>
      </p:sp>
      <p:sp>
        <p:nvSpPr>
          <p:cNvPr id="4" name="Content Placeholder 3">
            <a:extLst>
              <a:ext uri="{FF2B5EF4-FFF2-40B4-BE49-F238E27FC236}">
                <a16:creationId xmlns:a16="http://schemas.microsoft.com/office/drawing/2014/main" id="{35EED3FE-BB58-1E41-AA4C-42B1345C7FE8}"/>
              </a:ext>
            </a:extLst>
          </p:cNvPr>
          <p:cNvSpPr>
            <a:spLocks noGrp="1"/>
          </p:cNvSpPr>
          <p:nvPr>
            <p:ph sz="half" idx="2" hasCustomPrompt="1"/>
          </p:nvPr>
        </p:nvSpPr>
        <p:spPr>
          <a:xfrm>
            <a:off x="6291045" y="1326053"/>
            <a:ext cx="5600917" cy="4508800"/>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Europa Regular (Headings)</a:t>
            </a:r>
            <a:br>
              <a:rPr lang="en-GB" dirty="0"/>
            </a:br>
            <a:r>
              <a:rPr lang="en-GB" dirty="0"/>
              <a:t>For use for headings</a:t>
            </a:r>
            <a:br>
              <a:rPr lang="en-GB" dirty="0"/>
            </a:br>
            <a:br>
              <a:rPr lang="en-GB" dirty="0"/>
            </a:br>
            <a:r>
              <a:rPr lang="en-GB" dirty="0"/>
              <a:t>Europa Bold (Sub Headings)</a:t>
            </a:r>
            <a:br>
              <a:rPr lang="en-GB" dirty="0"/>
            </a:br>
            <a:r>
              <a:rPr lang="en-GB" dirty="0"/>
              <a:t>For use for sub headings</a:t>
            </a:r>
            <a:br>
              <a:rPr lang="en-GB" dirty="0"/>
            </a:br>
            <a:br>
              <a:rPr lang="en-GB" dirty="0"/>
            </a:br>
            <a:r>
              <a:rPr lang="en-GB" dirty="0"/>
              <a:t>Europa Light (Body)</a:t>
            </a:r>
            <a:br>
              <a:rPr lang="en-GB" dirty="0"/>
            </a:br>
            <a:r>
              <a:rPr lang="en-GB" dirty="0"/>
              <a:t>For use for body</a:t>
            </a:r>
            <a:br>
              <a:rPr lang="en-GB" dirty="0"/>
            </a:br>
            <a:br>
              <a:rPr lang="en-GB" dirty="0"/>
            </a:br>
            <a:r>
              <a:rPr lang="en-GB" dirty="0"/>
              <a:t>Do also have a look at the slide selection for a wide variety of layouts and images</a:t>
            </a:r>
          </a:p>
        </p:txBody>
      </p:sp>
    </p:spTree>
    <p:extLst>
      <p:ext uri="{BB962C8B-B14F-4D97-AF65-F5344CB8AC3E}">
        <p14:creationId xmlns:p14="http://schemas.microsoft.com/office/powerpoint/2010/main" val="245483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 - one lin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8"/>
          </a:xfrm>
          <a:prstGeom prst="rect">
            <a:avLst/>
          </a:prstGeom>
        </p:spPr>
      </p:pic>
      <p:sp>
        <p:nvSpPr>
          <p:cNvPr id="21" name="Title 1">
            <a:extLst>
              <a:ext uri="{FF2B5EF4-FFF2-40B4-BE49-F238E27FC236}">
                <a16:creationId xmlns:a16="http://schemas.microsoft.com/office/drawing/2014/main" id="{C33E8178-ED85-914C-BFF1-61BA64981C10}"/>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dirty="0"/>
              <a:t>Presentation title</a:t>
            </a:r>
            <a:endParaRPr lang="en-US" dirty="0"/>
          </a:p>
        </p:txBody>
      </p:sp>
      <p:pic>
        <p:nvPicPr>
          <p:cNvPr id="22" name="Picture 21">
            <a:extLst>
              <a:ext uri="{FF2B5EF4-FFF2-40B4-BE49-F238E27FC236}">
                <a16:creationId xmlns:a16="http://schemas.microsoft.com/office/drawing/2014/main" id="{6BE9DBB6-DACB-C34F-BAE5-C03799E0379B}"/>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23" name="Picture 22">
            <a:extLst>
              <a:ext uri="{FF2B5EF4-FFF2-40B4-BE49-F238E27FC236}">
                <a16:creationId xmlns:a16="http://schemas.microsoft.com/office/drawing/2014/main" id="{E5526FA6-4820-EC4B-BA1A-8E5A7BC8A31A}"/>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24" name="Text Placeholder 14">
            <a:extLst>
              <a:ext uri="{FF2B5EF4-FFF2-40B4-BE49-F238E27FC236}">
                <a16:creationId xmlns:a16="http://schemas.microsoft.com/office/drawing/2014/main" id="{EA54F025-A028-4C4B-BBA4-971B52B39A14}"/>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 / Date, Year</a:t>
            </a:r>
          </a:p>
        </p:txBody>
      </p:sp>
    </p:spTree>
    <p:extLst>
      <p:ext uri="{BB962C8B-B14F-4D97-AF65-F5344CB8AC3E}">
        <p14:creationId xmlns:p14="http://schemas.microsoft.com/office/powerpoint/2010/main" val="201538347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 - two line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8"/>
          </a:xfrm>
          <a:prstGeom prst="rect">
            <a:avLst/>
          </a:prstGeom>
        </p:spPr>
      </p:pic>
      <p:sp>
        <p:nvSpPr>
          <p:cNvPr id="15" name="Text Placeholder 14">
            <a:extLst>
              <a:ext uri="{FF2B5EF4-FFF2-40B4-BE49-F238E27FC236}">
                <a16:creationId xmlns:a16="http://schemas.microsoft.com/office/drawing/2014/main" id="{A34A1FB1-8525-B044-9C60-2743767EBD23}"/>
              </a:ext>
            </a:extLst>
          </p:cNvPr>
          <p:cNvSpPr>
            <a:spLocks noGrp="1"/>
          </p:cNvSpPr>
          <p:nvPr>
            <p:ph type="body" sz="quarter" idx="10" hasCustomPrompt="1"/>
          </p:nvPr>
        </p:nvSpPr>
        <p:spPr>
          <a:xfrm>
            <a:off x="287844" y="4157797"/>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 / Date, Year</a:t>
            </a:r>
          </a:p>
        </p:txBody>
      </p:sp>
      <p:pic>
        <p:nvPicPr>
          <p:cNvPr id="16" name="Picture 15">
            <a:extLst>
              <a:ext uri="{FF2B5EF4-FFF2-40B4-BE49-F238E27FC236}">
                <a16:creationId xmlns:a16="http://schemas.microsoft.com/office/drawing/2014/main" id="{90CC9835-B410-024B-B387-0B013E15C29D}"/>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7" name="Picture 16">
            <a:extLst>
              <a:ext uri="{FF2B5EF4-FFF2-40B4-BE49-F238E27FC236}">
                <a16:creationId xmlns:a16="http://schemas.microsoft.com/office/drawing/2014/main" id="{AEF4A90E-DEF6-0C49-BBFB-52C32986099F}"/>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1" name="Title 1">
            <a:extLst>
              <a:ext uri="{FF2B5EF4-FFF2-40B4-BE49-F238E27FC236}">
                <a16:creationId xmlns:a16="http://schemas.microsoft.com/office/drawing/2014/main" id="{E48D831B-8C0C-5A4E-9B23-1D0C64C315EB}"/>
              </a:ext>
            </a:extLst>
          </p:cNvPr>
          <p:cNvSpPr>
            <a:spLocks noGrp="1"/>
          </p:cNvSpPr>
          <p:nvPr>
            <p:ph type="title" hasCustomPrompt="1"/>
          </p:nvPr>
        </p:nvSpPr>
        <p:spPr>
          <a:xfrm>
            <a:off x="300038" y="2143237"/>
            <a:ext cx="11591923" cy="2009267"/>
          </a:xfrm>
          <a:prstGeom prst="rect">
            <a:avLst/>
          </a:prstGeom>
        </p:spPr>
        <p:txBody>
          <a:bodyPr anchor="ctr">
            <a:normAutofit/>
          </a:bodyPr>
          <a:lstStyle>
            <a:lvl1pPr algn="ctr">
              <a:defRPr sz="6000">
                <a:solidFill>
                  <a:schemeClr val="bg1"/>
                </a:solidFill>
              </a:defRPr>
            </a:lvl1pPr>
          </a:lstStyle>
          <a:p>
            <a:r>
              <a:rPr lang="en-GB" dirty="0"/>
              <a:t>Presentation title</a:t>
            </a:r>
            <a:br>
              <a:rPr lang="en-GB" dirty="0"/>
            </a:br>
            <a:r>
              <a:rPr lang="en-GB" dirty="0"/>
              <a:t>two lines</a:t>
            </a:r>
            <a:endParaRPr lang="en-US" dirty="0"/>
          </a:p>
        </p:txBody>
      </p:sp>
    </p:spTree>
    <p:extLst>
      <p:ext uri="{BB962C8B-B14F-4D97-AF65-F5344CB8AC3E}">
        <p14:creationId xmlns:p14="http://schemas.microsoft.com/office/powerpoint/2010/main" val="2927128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 - one lin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7"/>
          </a:xfrm>
          <a:prstGeom prst="rect">
            <a:avLst/>
          </a:prstGeom>
        </p:spPr>
      </p:pic>
      <p:sp>
        <p:nvSpPr>
          <p:cNvPr id="14" name="Title 1">
            <a:extLst>
              <a:ext uri="{FF2B5EF4-FFF2-40B4-BE49-F238E27FC236}">
                <a16:creationId xmlns:a16="http://schemas.microsoft.com/office/drawing/2014/main" id="{978161C0-F62C-3B43-832B-446E2D3A1B94}"/>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dirty="0"/>
              <a:t>Presentation title</a:t>
            </a:r>
            <a:endParaRPr lang="en-US" dirty="0"/>
          </a:p>
        </p:txBody>
      </p:sp>
      <p:pic>
        <p:nvPicPr>
          <p:cNvPr id="15" name="Picture 14">
            <a:extLst>
              <a:ext uri="{FF2B5EF4-FFF2-40B4-BE49-F238E27FC236}">
                <a16:creationId xmlns:a16="http://schemas.microsoft.com/office/drawing/2014/main" id="{32CAE5AC-BFF8-414F-B371-B09270CBEAF9}"/>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6" name="Picture 15">
            <a:extLst>
              <a:ext uri="{FF2B5EF4-FFF2-40B4-BE49-F238E27FC236}">
                <a16:creationId xmlns:a16="http://schemas.microsoft.com/office/drawing/2014/main" id="{2C8C4B2D-F121-3249-B180-C14AED710DCA}"/>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7" name="Text Placeholder 14">
            <a:extLst>
              <a:ext uri="{FF2B5EF4-FFF2-40B4-BE49-F238E27FC236}">
                <a16:creationId xmlns:a16="http://schemas.microsoft.com/office/drawing/2014/main" id="{614B6911-8F3F-5042-A5D3-EFA89DB89EE3}"/>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 / Date, Year</a:t>
            </a:r>
          </a:p>
        </p:txBody>
      </p:sp>
    </p:spTree>
    <p:extLst>
      <p:ext uri="{BB962C8B-B14F-4D97-AF65-F5344CB8AC3E}">
        <p14:creationId xmlns:p14="http://schemas.microsoft.com/office/powerpoint/2010/main" val="1896724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 - two line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7"/>
          </a:xfrm>
          <a:prstGeom prst="rect">
            <a:avLst/>
          </a:prstGeom>
        </p:spPr>
      </p:pic>
      <p:sp>
        <p:nvSpPr>
          <p:cNvPr id="15" name="Text Placeholder 14">
            <a:extLst>
              <a:ext uri="{FF2B5EF4-FFF2-40B4-BE49-F238E27FC236}">
                <a16:creationId xmlns:a16="http://schemas.microsoft.com/office/drawing/2014/main" id="{27A0FDFD-E9F6-8E45-858B-64A2349684EB}"/>
              </a:ext>
            </a:extLst>
          </p:cNvPr>
          <p:cNvSpPr>
            <a:spLocks noGrp="1"/>
          </p:cNvSpPr>
          <p:nvPr>
            <p:ph type="body" sz="quarter" idx="10" hasCustomPrompt="1"/>
          </p:nvPr>
        </p:nvSpPr>
        <p:spPr>
          <a:xfrm>
            <a:off x="287844" y="4157797"/>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 / Date, Year</a:t>
            </a:r>
          </a:p>
        </p:txBody>
      </p:sp>
      <p:pic>
        <p:nvPicPr>
          <p:cNvPr id="16" name="Picture 15">
            <a:extLst>
              <a:ext uri="{FF2B5EF4-FFF2-40B4-BE49-F238E27FC236}">
                <a16:creationId xmlns:a16="http://schemas.microsoft.com/office/drawing/2014/main" id="{B36DBA03-C36F-F34D-A184-E8F3247D5EC2}"/>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7" name="Picture 16">
            <a:extLst>
              <a:ext uri="{FF2B5EF4-FFF2-40B4-BE49-F238E27FC236}">
                <a16:creationId xmlns:a16="http://schemas.microsoft.com/office/drawing/2014/main" id="{9D84FE61-E0B3-3B46-AE08-0CC1E1217BF5}"/>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2" name="Title 1">
            <a:extLst>
              <a:ext uri="{FF2B5EF4-FFF2-40B4-BE49-F238E27FC236}">
                <a16:creationId xmlns:a16="http://schemas.microsoft.com/office/drawing/2014/main" id="{9B2A1DC3-C32A-6B48-A646-9203744FC136}"/>
              </a:ext>
            </a:extLst>
          </p:cNvPr>
          <p:cNvSpPr>
            <a:spLocks noGrp="1"/>
          </p:cNvSpPr>
          <p:nvPr>
            <p:ph type="title" hasCustomPrompt="1"/>
          </p:nvPr>
        </p:nvSpPr>
        <p:spPr>
          <a:xfrm>
            <a:off x="300038" y="2143237"/>
            <a:ext cx="11591923" cy="2009267"/>
          </a:xfrm>
          <a:prstGeom prst="rect">
            <a:avLst/>
          </a:prstGeom>
        </p:spPr>
        <p:txBody>
          <a:bodyPr anchor="ctr">
            <a:normAutofit/>
          </a:bodyPr>
          <a:lstStyle>
            <a:lvl1pPr algn="ctr">
              <a:defRPr sz="6000">
                <a:solidFill>
                  <a:schemeClr val="bg1"/>
                </a:solidFill>
              </a:defRPr>
            </a:lvl1pPr>
          </a:lstStyle>
          <a:p>
            <a:r>
              <a:rPr lang="en-GB" dirty="0"/>
              <a:t>Presentation title</a:t>
            </a:r>
            <a:br>
              <a:rPr lang="en-GB" dirty="0"/>
            </a:br>
            <a:r>
              <a:rPr lang="en-GB" dirty="0"/>
              <a:t>two lines</a:t>
            </a:r>
            <a:endParaRPr lang="en-US" dirty="0"/>
          </a:p>
        </p:txBody>
      </p:sp>
    </p:spTree>
    <p:extLst>
      <p:ext uri="{BB962C8B-B14F-4D97-AF65-F5344CB8AC3E}">
        <p14:creationId xmlns:p14="http://schemas.microsoft.com/office/powerpoint/2010/main" val="16996573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 - one lin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7"/>
          </a:xfrm>
          <a:prstGeom prst="rect">
            <a:avLst/>
          </a:prstGeom>
        </p:spPr>
      </p:pic>
      <p:sp>
        <p:nvSpPr>
          <p:cNvPr id="14" name="Title 1">
            <a:extLst>
              <a:ext uri="{FF2B5EF4-FFF2-40B4-BE49-F238E27FC236}">
                <a16:creationId xmlns:a16="http://schemas.microsoft.com/office/drawing/2014/main" id="{96A42B4C-5CF6-8C4C-9FE7-5088A65F0B95}"/>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dirty="0"/>
              <a:t>Presentation title</a:t>
            </a:r>
            <a:endParaRPr lang="en-US" dirty="0"/>
          </a:p>
        </p:txBody>
      </p:sp>
      <p:pic>
        <p:nvPicPr>
          <p:cNvPr id="15" name="Picture 14">
            <a:extLst>
              <a:ext uri="{FF2B5EF4-FFF2-40B4-BE49-F238E27FC236}">
                <a16:creationId xmlns:a16="http://schemas.microsoft.com/office/drawing/2014/main" id="{F560B866-56A5-AA42-B244-7F984B8F3E2B}"/>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6" name="Picture 15">
            <a:extLst>
              <a:ext uri="{FF2B5EF4-FFF2-40B4-BE49-F238E27FC236}">
                <a16:creationId xmlns:a16="http://schemas.microsoft.com/office/drawing/2014/main" id="{147F5403-AA1D-0643-A032-DEBCE7EDDC89}"/>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7" name="Text Placeholder 14">
            <a:extLst>
              <a:ext uri="{FF2B5EF4-FFF2-40B4-BE49-F238E27FC236}">
                <a16:creationId xmlns:a16="http://schemas.microsoft.com/office/drawing/2014/main" id="{D7DC61D3-1E37-9346-91F1-997512A3AD70}"/>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 / Date, Year</a:t>
            </a:r>
          </a:p>
        </p:txBody>
      </p:sp>
    </p:spTree>
    <p:extLst>
      <p:ext uri="{BB962C8B-B14F-4D97-AF65-F5344CB8AC3E}">
        <p14:creationId xmlns:p14="http://schemas.microsoft.com/office/powerpoint/2010/main" val="111942711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C - two lines">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21" y="2775777"/>
            <a:ext cx="19099679" cy="4721667"/>
          </a:xfrm>
          <a:prstGeom prst="rect">
            <a:avLst/>
          </a:prstGeom>
        </p:spPr>
      </p:pic>
      <p:sp>
        <p:nvSpPr>
          <p:cNvPr id="14" name="Text Placeholder 14">
            <a:extLst>
              <a:ext uri="{FF2B5EF4-FFF2-40B4-BE49-F238E27FC236}">
                <a16:creationId xmlns:a16="http://schemas.microsoft.com/office/drawing/2014/main" id="{54C10052-2B68-7046-85CB-B0EC2122F268}"/>
              </a:ext>
            </a:extLst>
          </p:cNvPr>
          <p:cNvSpPr>
            <a:spLocks noGrp="1"/>
          </p:cNvSpPr>
          <p:nvPr>
            <p:ph type="body" sz="quarter" idx="10" hasCustomPrompt="1"/>
          </p:nvPr>
        </p:nvSpPr>
        <p:spPr>
          <a:xfrm>
            <a:off x="287844" y="4157797"/>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 / Date, Year</a:t>
            </a:r>
          </a:p>
        </p:txBody>
      </p:sp>
      <p:pic>
        <p:nvPicPr>
          <p:cNvPr id="15" name="Picture 14">
            <a:extLst>
              <a:ext uri="{FF2B5EF4-FFF2-40B4-BE49-F238E27FC236}">
                <a16:creationId xmlns:a16="http://schemas.microsoft.com/office/drawing/2014/main" id="{2F49F081-76AE-7D4B-BD54-4BA23C99CBC1}"/>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6" name="Picture 15">
            <a:extLst>
              <a:ext uri="{FF2B5EF4-FFF2-40B4-BE49-F238E27FC236}">
                <a16:creationId xmlns:a16="http://schemas.microsoft.com/office/drawing/2014/main" id="{E9AC1391-A018-0847-8E84-C80D9ADADA43}"/>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2" name="Title 1">
            <a:extLst>
              <a:ext uri="{FF2B5EF4-FFF2-40B4-BE49-F238E27FC236}">
                <a16:creationId xmlns:a16="http://schemas.microsoft.com/office/drawing/2014/main" id="{05361229-7C9D-AC40-B2C6-1AB0A8689B86}"/>
              </a:ext>
            </a:extLst>
          </p:cNvPr>
          <p:cNvSpPr>
            <a:spLocks noGrp="1"/>
          </p:cNvSpPr>
          <p:nvPr>
            <p:ph type="title" hasCustomPrompt="1"/>
          </p:nvPr>
        </p:nvSpPr>
        <p:spPr>
          <a:xfrm>
            <a:off x="300038" y="2143237"/>
            <a:ext cx="11591923" cy="2009267"/>
          </a:xfrm>
          <a:prstGeom prst="rect">
            <a:avLst/>
          </a:prstGeom>
        </p:spPr>
        <p:txBody>
          <a:bodyPr anchor="ctr">
            <a:normAutofit/>
          </a:bodyPr>
          <a:lstStyle>
            <a:lvl1pPr algn="ctr">
              <a:defRPr sz="6000">
                <a:solidFill>
                  <a:schemeClr val="bg1"/>
                </a:solidFill>
              </a:defRPr>
            </a:lvl1pPr>
          </a:lstStyle>
          <a:p>
            <a:r>
              <a:rPr lang="en-GB" dirty="0"/>
              <a:t>Presentation title</a:t>
            </a:r>
            <a:br>
              <a:rPr lang="en-GB" dirty="0"/>
            </a:br>
            <a:r>
              <a:rPr lang="en-GB" dirty="0"/>
              <a:t>two lines</a:t>
            </a:r>
            <a:endParaRPr lang="en-US" dirty="0"/>
          </a:p>
        </p:txBody>
      </p:sp>
    </p:spTree>
    <p:extLst>
      <p:ext uri="{BB962C8B-B14F-4D97-AF65-F5344CB8AC3E}">
        <p14:creationId xmlns:p14="http://schemas.microsoft.com/office/powerpoint/2010/main" val="38854872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D - one lin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40B30-4213-7B42-A3F6-4FF4E9258578}"/>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C457FE1-187F-E64A-8432-DBBA3F40952C}"/>
              </a:ext>
            </a:extLst>
          </p:cNvPr>
          <p:cNvSpPr txBox="1">
            <a:spLocks/>
          </p:cNvSpPr>
          <p:nvPr userDrawn="1"/>
        </p:nvSpPr>
        <p:spPr>
          <a:xfrm>
            <a:off x="300036" y="378783"/>
            <a:ext cx="11591925" cy="52003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8000" kern="1200" baseline="0">
                <a:solidFill>
                  <a:schemeClr val="bg1"/>
                </a:solidFill>
                <a:latin typeface="+mj-lt"/>
                <a:ea typeface="+mj-ea"/>
                <a:cs typeface="+mj-cs"/>
              </a:defRPr>
            </a:lvl1pPr>
          </a:lstStyle>
          <a:p>
            <a:endParaRPr lang="en-US" dirty="0"/>
          </a:p>
        </p:txBody>
      </p:sp>
      <p:sp>
        <p:nvSpPr>
          <p:cNvPr id="5" name="TextBox 4">
            <a:extLst>
              <a:ext uri="{FF2B5EF4-FFF2-40B4-BE49-F238E27FC236}">
                <a16:creationId xmlns:a16="http://schemas.microsoft.com/office/drawing/2014/main" id="{A0AA0472-1EF9-6F44-B0E2-BCB2C0E30EDA}"/>
              </a:ext>
            </a:extLst>
          </p:cNvPr>
          <p:cNvSpPr txBox="1"/>
          <p:nvPr userDrawn="1"/>
        </p:nvSpPr>
        <p:spPr>
          <a:xfrm>
            <a:off x="8019738" y="7749915"/>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29956CD8-9954-DD45-997E-2E1C4017FBCB}"/>
              </a:ext>
            </a:extLst>
          </p:cNvPr>
          <p:cNvPicPr>
            <a:picLocks noChangeAspect="1"/>
          </p:cNvPicPr>
          <p:nvPr userDrawn="1"/>
        </p:nvPicPr>
        <p:blipFill>
          <a:blip r:embed="rId2">
            <a:alphaModFix amt="35000"/>
          </a:blip>
          <a:srcRect/>
          <a:stretch/>
        </p:blipFill>
        <p:spPr>
          <a:xfrm>
            <a:off x="-3777519" y="2775777"/>
            <a:ext cx="19099675" cy="4721667"/>
          </a:xfrm>
          <a:prstGeom prst="rect">
            <a:avLst/>
          </a:prstGeom>
        </p:spPr>
      </p:pic>
      <p:sp>
        <p:nvSpPr>
          <p:cNvPr id="14" name="Title 1">
            <a:extLst>
              <a:ext uri="{FF2B5EF4-FFF2-40B4-BE49-F238E27FC236}">
                <a16:creationId xmlns:a16="http://schemas.microsoft.com/office/drawing/2014/main" id="{4D4F9BA3-9E5D-4D43-A4AA-CCC94F21C740}"/>
              </a:ext>
            </a:extLst>
          </p:cNvPr>
          <p:cNvSpPr>
            <a:spLocks noGrp="1"/>
          </p:cNvSpPr>
          <p:nvPr>
            <p:ph type="title" hasCustomPrompt="1"/>
          </p:nvPr>
        </p:nvSpPr>
        <p:spPr>
          <a:xfrm>
            <a:off x="300038" y="2713204"/>
            <a:ext cx="11591923" cy="719138"/>
          </a:xfrm>
          <a:prstGeom prst="rect">
            <a:avLst/>
          </a:prstGeom>
        </p:spPr>
        <p:txBody>
          <a:bodyPr anchor="ctr">
            <a:normAutofit/>
          </a:bodyPr>
          <a:lstStyle>
            <a:lvl1pPr algn="ctr">
              <a:defRPr sz="6000">
                <a:solidFill>
                  <a:schemeClr val="bg1"/>
                </a:solidFill>
              </a:defRPr>
            </a:lvl1pPr>
          </a:lstStyle>
          <a:p>
            <a:r>
              <a:rPr lang="en-GB" dirty="0"/>
              <a:t>Presentation title</a:t>
            </a:r>
            <a:endParaRPr lang="en-US" dirty="0"/>
          </a:p>
        </p:txBody>
      </p:sp>
      <p:pic>
        <p:nvPicPr>
          <p:cNvPr id="15" name="Picture 14">
            <a:extLst>
              <a:ext uri="{FF2B5EF4-FFF2-40B4-BE49-F238E27FC236}">
                <a16:creationId xmlns:a16="http://schemas.microsoft.com/office/drawing/2014/main" id="{2515D8FA-E346-974C-86BF-2A17066D27C0}"/>
              </a:ext>
            </a:extLst>
          </p:cNvPr>
          <p:cNvPicPr>
            <a:picLocks noChangeAspect="1"/>
          </p:cNvPicPr>
          <p:nvPr userDrawn="1"/>
        </p:nvPicPr>
        <p:blipFill>
          <a:blip r:embed="rId3"/>
          <a:srcRect/>
          <a:stretch/>
        </p:blipFill>
        <p:spPr>
          <a:xfrm>
            <a:off x="5554345" y="5760557"/>
            <a:ext cx="1083306" cy="447236"/>
          </a:xfrm>
          <a:prstGeom prst="rect">
            <a:avLst/>
          </a:prstGeom>
        </p:spPr>
      </p:pic>
      <p:pic>
        <p:nvPicPr>
          <p:cNvPr id="16" name="Picture 15">
            <a:extLst>
              <a:ext uri="{FF2B5EF4-FFF2-40B4-BE49-F238E27FC236}">
                <a16:creationId xmlns:a16="http://schemas.microsoft.com/office/drawing/2014/main" id="{E85F2AB1-12F3-C544-9FBD-3854E28AD348}"/>
              </a:ext>
            </a:extLst>
          </p:cNvPr>
          <p:cNvPicPr>
            <a:picLocks noChangeAspect="1"/>
          </p:cNvPicPr>
          <p:nvPr userDrawn="1"/>
        </p:nvPicPr>
        <p:blipFill>
          <a:blip r:embed="rId4"/>
          <a:srcRect/>
          <a:stretch/>
        </p:blipFill>
        <p:spPr>
          <a:xfrm>
            <a:off x="3176725" y="6281939"/>
            <a:ext cx="5826353" cy="402809"/>
          </a:xfrm>
          <a:prstGeom prst="rect">
            <a:avLst/>
          </a:prstGeom>
        </p:spPr>
      </p:pic>
      <p:sp>
        <p:nvSpPr>
          <p:cNvPr id="17" name="Text Placeholder 14">
            <a:extLst>
              <a:ext uri="{FF2B5EF4-FFF2-40B4-BE49-F238E27FC236}">
                <a16:creationId xmlns:a16="http://schemas.microsoft.com/office/drawing/2014/main" id="{AA0CA205-182D-4648-8FA6-5448C43CD383}"/>
              </a:ext>
            </a:extLst>
          </p:cNvPr>
          <p:cNvSpPr>
            <a:spLocks noGrp="1"/>
          </p:cNvSpPr>
          <p:nvPr>
            <p:ph type="body" sz="quarter" idx="10" hasCustomPrompt="1"/>
          </p:nvPr>
        </p:nvSpPr>
        <p:spPr>
          <a:xfrm>
            <a:off x="287844" y="3627344"/>
            <a:ext cx="11604117" cy="367561"/>
          </a:xfrm>
        </p:spPr>
        <p:txBody>
          <a:bodyPr anchor="ctr"/>
          <a:lstStyle>
            <a:lvl1pPr algn="ctr">
              <a:defRPr>
                <a:solidFill>
                  <a:schemeClr val="bg2">
                    <a:lumMod val="90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Secondary title / Date, Year</a:t>
            </a:r>
          </a:p>
        </p:txBody>
      </p:sp>
    </p:spTree>
    <p:extLst>
      <p:ext uri="{BB962C8B-B14F-4D97-AF65-F5344CB8AC3E}">
        <p14:creationId xmlns:p14="http://schemas.microsoft.com/office/powerpoint/2010/main" val="37943697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ACA918-9FAC-BE45-BAD6-69F6DAF8B0F7}"/>
              </a:ext>
            </a:extLst>
          </p:cNvPr>
          <p:cNvPicPr>
            <a:picLocks noChangeAspect="1"/>
          </p:cNvPicPr>
          <p:nvPr userDrawn="1"/>
        </p:nvPicPr>
        <p:blipFill>
          <a:blip r:embed="rId25">
            <a:alphaModFix amt="50000"/>
          </a:blip>
          <a:srcRect/>
          <a:stretch/>
        </p:blipFill>
        <p:spPr>
          <a:xfrm>
            <a:off x="-3953788" y="3246460"/>
            <a:ext cx="30222204" cy="4570974"/>
          </a:xfrm>
          <a:prstGeom prst="rect">
            <a:avLst/>
          </a:prstGeom>
        </p:spPr>
      </p:pic>
      <p:sp>
        <p:nvSpPr>
          <p:cNvPr id="2" name="Title Placeholder 1">
            <a:extLst>
              <a:ext uri="{FF2B5EF4-FFF2-40B4-BE49-F238E27FC236}">
                <a16:creationId xmlns:a16="http://schemas.microsoft.com/office/drawing/2014/main" id="{F9F70AE4-3E7C-084F-9F9A-304D13CEC2B4}"/>
              </a:ext>
            </a:extLst>
          </p:cNvPr>
          <p:cNvSpPr>
            <a:spLocks noGrp="1"/>
          </p:cNvSpPr>
          <p:nvPr>
            <p:ph type="title"/>
          </p:nvPr>
        </p:nvSpPr>
        <p:spPr>
          <a:xfrm>
            <a:off x="300038" y="368300"/>
            <a:ext cx="11594088" cy="539750"/>
          </a:xfrm>
          <a:prstGeom prst="rect">
            <a:avLst/>
          </a:prstGeom>
        </p:spPr>
        <p:txBody>
          <a:bodyPr vert="horz" lIns="91440" tIns="45720" rIns="91440" bIns="45720" rtlCol="0" anchor="ctr">
            <a:noAutofit/>
          </a:bodyPr>
          <a:lstStyle/>
          <a:p>
            <a:r>
              <a:rPr lang="en-GB" dirty="0"/>
              <a:t>Title</a:t>
            </a:r>
            <a:endParaRPr lang="en-US" dirty="0"/>
          </a:p>
        </p:txBody>
      </p:sp>
      <p:sp>
        <p:nvSpPr>
          <p:cNvPr id="3" name="Text Placeholder 2">
            <a:extLst>
              <a:ext uri="{FF2B5EF4-FFF2-40B4-BE49-F238E27FC236}">
                <a16:creationId xmlns:a16="http://schemas.microsoft.com/office/drawing/2014/main" id="{E14CAB83-46BD-7C4A-AB03-62843451E860}"/>
              </a:ext>
            </a:extLst>
          </p:cNvPr>
          <p:cNvSpPr>
            <a:spLocks noGrp="1"/>
          </p:cNvSpPr>
          <p:nvPr>
            <p:ph type="body" idx="1"/>
          </p:nvPr>
        </p:nvSpPr>
        <p:spPr>
          <a:xfrm>
            <a:off x="300038" y="1326053"/>
            <a:ext cx="11594088" cy="4840321"/>
          </a:xfrm>
          <a:prstGeom prst="rect">
            <a:avLst/>
          </a:prstGeom>
        </p:spPr>
        <p:txBody>
          <a:bodyPr vert="horz" lIns="91440" tIns="45720" rIns="91440" bIns="45720" rtlCol="0">
            <a:normAutofit/>
          </a:bodyPr>
          <a:lstStyle/>
          <a:p>
            <a:pPr lvl="0"/>
            <a:r>
              <a:rPr lang="en-GB" dirty="0"/>
              <a:t>Main body text</a:t>
            </a:r>
          </a:p>
          <a:p>
            <a:pPr lvl="1"/>
            <a:r>
              <a:rPr lang="en-GB" dirty="0"/>
              <a:t>Secondary body text</a:t>
            </a:r>
          </a:p>
          <a:p>
            <a:pPr lvl="2"/>
            <a:r>
              <a:rPr lang="en-GB" dirty="0"/>
              <a:t>Smaller text</a:t>
            </a:r>
          </a:p>
          <a:p>
            <a:pPr lvl="3"/>
            <a:r>
              <a:rPr lang="en-GB" dirty="0"/>
              <a:t>Small text</a:t>
            </a:r>
          </a:p>
          <a:p>
            <a:pPr lvl="4"/>
            <a:r>
              <a:rPr lang="en-GB" dirty="0"/>
              <a:t>Smallest text</a:t>
            </a:r>
            <a:endParaRPr lang="en-US" dirty="0"/>
          </a:p>
        </p:txBody>
      </p:sp>
      <p:sp>
        <p:nvSpPr>
          <p:cNvPr id="9" name="Date Placeholder 3">
            <a:extLst>
              <a:ext uri="{FF2B5EF4-FFF2-40B4-BE49-F238E27FC236}">
                <a16:creationId xmlns:a16="http://schemas.microsoft.com/office/drawing/2014/main" id="{56B2693B-3E35-C645-9393-E62EC2BE4322}"/>
              </a:ext>
            </a:extLst>
          </p:cNvPr>
          <p:cNvSpPr>
            <a:spLocks noGrp="1"/>
          </p:cNvSpPr>
          <p:nvPr>
            <p:ph type="dt" sz="half" idx="2"/>
          </p:nvPr>
        </p:nvSpPr>
        <p:spPr>
          <a:xfrm>
            <a:off x="300038" y="6207014"/>
            <a:ext cx="2741034" cy="365125"/>
          </a:xfrm>
          <a:prstGeom prst="rect">
            <a:avLst/>
          </a:prstGeom>
        </p:spPr>
        <p:txBody>
          <a:bodyPr anchor="ctr"/>
          <a:lstStyle>
            <a:lvl1pPr algn="l">
              <a:defRPr sz="1050" b="0" i="0" baseline="0">
                <a:latin typeface="Europa-Regular" panose="02000000000000000000" pitchFamily="2" charset="77"/>
                <a:cs typeface="Calibri" panose="020F0502020204030204" pitchFamily="34" charset="0"/>
              </a:defRPr>
            </a:lvl1pPr>
          </a:lstStyle>
          <a:p>
            <a:fld id="{C6F711A0-BB8D-A446-B77A-9BAD3C12CDEE}" type="datetime3">
              <a:rPr lang="en-US" smtClean="0"/>
              <a:pPr/>
              <a:t>9 December 2024</a:t>
            </a:fld>
            <a:endParaRPr lang="en-US" dirty="0"/>
          </a:p>
        </p:txBody>
      </p:sp>
      <p:sp>
        <p:nvSpPr>
          <p:cNvPr id="10" name="Slide Number Placeholder 5">
            <a:extLst>
              <a:ext uri="{FF2B5EF4-FFF2-40B4-BE49-F238E27FC236}">
                <a16:creationId xmlns:a16="http://schemas.microsoft.com/office/drawing/2014/main" id="{8DB3FBA6-EFD1-9545-8FE6-9A6C8D7CECC0}"/>
              </a:ext>
            </a:extLst>
          </p:cNvPr>
          <p:cNvSpPr>
            <a:spLocks noGrp="1"/>
          </p:cNvSpPr>
          <p:nvPr>
            <p:ph type="sldNum" sz="quarter" idx="4"/>
          </p:nvPr>
        </p:nvSpPr>
        <p:spPr>
          <a:xfrm>
            <a:off x="4725482" y="6207014"/>
            <a:ext cx="2741036" cy="365125"/>
          </a:xfrm>
          <a:prstGeom prst="rect">
            <a:avLst/>
          </a:prstGeom>
        </p:spPr>
        <p:txBody>
          <a:bodyPr anchor="ctr"/>
          <a:lstStyle>
            <a:lvl1pPr algn="ctr">
              <a:defRPr sz="1050" b="0" i="0" baseline="0">
                <a:latin typeface="Europa-Regular" panose="02000000000000000000" pitchFamily="2" charset="77"/>
                <a:cs typeface="Calibri" panose="020F0502020204030204" pitchFamily="34" charset="0"/>
              </a:defRPr>
            </a:lvl1pPr>
          </a:lstStyle>
          <a:p>
            <a:fld id="{3D596DD7-F6AB-FD44-8264-2D65CA305CCA}" type="slidenum">
              <a:rPr lang="en-US" smtClean="0"/>
              <a:pPr/>
              <a:t>‹#›</a:t>
            </a:fld>
            <a:endParaRPr lang="en-US" dirty="0"/>
          </a:p>
        </p:txBody>
      </p:sp>
      <p:pic>
        <p:nvPicPr>
          <p:cNvPr id="7" name="Picture 6">
            <a:extLst>
              <a:ext uri="{FF2B5EF4-FFF2-40B4-BE49-F238E27FC236}">
                <a16:creationId xmlns:a16="http://schemas.microsoft.com/office/drawing/2014/main" id="{6DE58236-9B36-B143-A36F-DAD1B46DC542}"/>
              </a:ext>
            </a:extLst>
          </p:cNvPr>
          <p:cNvPicPr>
            <a:picLocks noChangeAspect="1"/>
          </p:cNvPicPr>
          <p:nvPr userDrawn="1"/>
        </p:nvPicPr>
        <p:blipFill>
          <a:blip r:embed="rId26"/>
          <a:srcRect/>
          <a:stretch/>
        </p:blipFill>
        <p:spPr>
          <a:xfrm>
            <a:off x="10591267" y="6166375"/>
            <a:ext cx="899093" cy="349647"/>
          </a:xfrm>
          <a:prstGeom prst="rect">
            <a:avLst/>
          </a:prstGeom>
        </p:spPr>
      </p:pic>
      <p:cxnSp>
        <p:nvCxnSpPr>
          <p:cNvPr id="8" name="Straight Connector 7">
            <a:extLst>
              <a:ext uri="{FF2B5EF4-FFF2-40B4-BE49-F238E27FC236}">
                <a16:creationId xmlns:a16="http://schemas.microsoft.com/office/drawing/2014/main" id="{9BA85E3B-CD30-3E4B-8888-48E43974D4B8}"/>
              </a:ext>
            </a:extLst>
          </p:cNvPr>
          <p:cNvCxnSpPr/>
          <p:nvPr userDrawn="1"/>
        </p:nvCxnSpPr>
        <p:spPr>
          <a:xfrm>
            <a:off x="300038" y="1047750"/>
            <a:ext cx="11591925" cy="9525"/>
          </a:xfrm>
          <a:prstGeom prst="line">
            <a:avLst/>
          </a:prstGeom>
          <a:ln w="127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43476435"/>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02" r:id="rId3"/>
    <p:sldLayoutId id="2147483708" r:id="rId4"/>
    <p:sldLayoutId id="2147483709" r:id="rId5"/>
    <p:sldLayoutId id="2147483704" r:id="rId6"/>
    <p:sldLayoutId id="2147483705" r:id="rId7"/>
    <p:sldLayoutId id="2147483710" r:id="rId8"/>
    <p:sldLayoutId id="2147483706" r:id="rId9"/>
    <p:sldLayoutId id="2147483711" r:id="rId10"/>
    <p:sldLayoutId id="2147483713" r:id="rId11"/>
    <p:sldLayoutId id="2147483714" r:id="rId12"/>
    <p:sldLayoutId id="2147483698" r:id="rId13"/>
    <p:sldLayoutId id="2147483650" r:id="rId14"/>
    <p:sldLayoutId id="2147483653" r:id="rId15"/>
    <p:sldLayoutId id="2147483652" r:id="rId16"/>
    <p:sldLayoutId id="2147483668" r:id="rId17"/>
    <p:sldLayoutId id="2147483656" r:id="rId18"/>
    <p:sldLayoutId id="2147483660" r:id="rId19"/>
    <p:sldLayoutId id="2147483661" r:id="rId20"/>
    <p:sldLayoutId id="2147483662" r:id="rId21"/>
    <p:sldLayoutId id="2147483715" r:id="rId22"/>
    <p:sldLayoutId id="2147483693" r:id="rId23"/>
  </p:sldLayoutIdLst>
  <p:hf sldNum="0" hdr="0" ftr="0"/>
  <p:txStyles>
    <p:titleStyle>
      <a:lvl1pPr algn="l" defTabSz="914400" rtl="0" eaLnBrk="1" latinLnBrk="0" hangingPunct="1">
        <a:lnSpc>
          <a:spcPct val="90000"/>
        </a:lnSpc>
        <a:spcBef>
          <a:spcPct val="0"/>
        </a:spcBef>
        <a:buNone/>
        <a:defRPr sz="4400" b="0" i="0" kern="1200" baseline="0">
          <a:solidFill>
            <a:schemeClr val="accent1"/>
          </a:solidFill>
          <a:latin typeface="Europa-Regular" panose="02000000000000000000" pitchFamily="2" charset="77"/>
          <a:ea typeface="+mj-ea"/>
          <a:cs typeface="Calibri Light" panose="020F030202020403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b="0" i="0" kern="1200" baseline="0">
          <a:solidFill>
            <a:schemeClr val="tx1"/>
          </a:solidFill>
          <a:latin typeface="Europa-Light" panose="02000000000000000000" pitchFamily="2" charset="77"/>
          <a:ea typeface="+mn-ea"/>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Europa-Light" panose="02000000000000000000" pitchFamily="2" charset="77"/>
          <a:ea typeface="+mn-ea"/>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Europa-Light" panose="02000000000000000000" pitchFamily="2" charset="77"/>
          <a:ea typeface="+mn-ea"/>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baseline="0">
          <a:solidFill>
            <a:schemeClr val="tx1"/>
          </a:solidFill>
          <a:latin typeface="Europa-Light" panose="02000000000000000000" pitchFamily="2" charset="77"/>
          <a:ea typeface="+mn-ea"/>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b="0" i="0" kern="1200" baseline="0">
          <a:solidFill>
            <a:schemeClr val="tx1"/>
          </a:solidFill>
          <a:latin typeface="Europa-Light" panose="02000000000000000000" pitchFamily="2" charset="77"/>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p15:clr>
            <a:srgbClr val="F26B43"/>
          </p15:clr>
        </p15:guide>
        <p15:guide id="2" pos="7491">
          <p15:clr>
            <a:srgbClr val="F26B43"/>
          </p15:clr>
        </p15:guide>
        <p15:guide id="3" orient="horz" pos="232">
          <p15:clr>
            <a:srgbClr val="F26B43"/>
          </p15:clr>
        </p15:guide>
        <p15:guide id="4" orient="horz" pos="3884">
          <p15:clr>
            <a:srgbClr val="F26B43"/>
          </p15:clr>
        </p15:guide>
        <p15:guide id="5" orient="horz" pos="572">
          <p15:clr>
            <a:srgbClr val="F26B43"/>
          </p15:clr>
        </p15:guide>
        <p15:guide id="6" orient="horz" pos="663">
          <p15:clr>
            <a:srgbClr val="F26B43"/>
          </p15:clr>
        </p15:guide>
        <p15:guide id="7" orient="horz" pos="1049">
          <p15:clr>
            <a:srgbClr val="F26B43"/>
          </p15:clr>
        </p15:guide>
        <p15:guide id="8" orient="horz" pos="41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4D1CE4-2710-4EBE-9BFC-A527F98A10E8}"/>
              </a:ext>
            </a:extLst>
          </p:cNvPr>
          <p:cNvSpPr>
            <a:spLocks noGrp="1"/>
          </p:cNvSpPr>
          <p:nvPr>
            <p:ph type="title"/>
          </p:nvPr>
        </p:nvSpPr>
        <p:spPr/>
        <p:txBody>
          <a:bodyPr/>
          <a:lstStyle/>
          <a:p>
            <a:r>
              <a:rPr lang="en-GB" dirty="0"/>
              <a:t>GG OFTO Investor Presentation</a:t>
            </a:r>
            <a:br>
              <a:rPr lang="en-GB" dirty="0"/>
            </a:br>
            <a:r>
              <a:rPr lang="en-GB" dirty="0"/>
              <a:t>December 2024</a:t>
            </a:r>
          </a:p>
        </p:txBody>
      </p:sp>
    </p:spTree>
    <p:extLst>
      <p:ext uri="{BB962C8B-B14F-4D97-AF65-F5344CB8AC3E}">
        <p14:creationId xmlns:p14="http://schemas.microsoft.com/office/powerpoint/2010/main" val="161667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E4716-62F6-45FB-9F8C-6EA2B3AF9328}"/>
              </a:ext>
            </a:extLst>
          </p:cNvPr>
          <p:cNvSpPr>
            <a:spLocks noGrp="1"/>
          </p:cNvSpPr>
          <p:nvPr>
            <p:ph type="dt" sz="half" idx="2"/>
          </p:nvPr>
        </p:nvSpPr>
        <p:spPr/>
        <p:txBody>
          <a:bodyPr/>
          <a:lstStyle/>
          <a:p>
            <a:fld id="{C6F711A0-BB8D-A446-B77A-9BAD3C12CDEE}" type="datetime3">
              <a:rPr lang="en-US" smtClean="0"/>
              <a:pPr/>
              <a:t>9 December 2024</a:t>
            </a:fld>
            <a:endParaRPr lang="en-US" dirty="0"/>
          </a:p>
        </p:txBody>
      </p:sp>
    </p:spTree>
    <p:extLst>
      <p:ext uri="{BB962C8B-B14F-4D97-AF65-F5344CB8AC3E}">
        <p14:creationId xmlns:p14="http://schemas.microsoft.com/office/powerpoint/2010/main" val="357192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5F8654-B367-4F48-9F22-8B1A98737609}"/>
              </a:ext>
            </a:extLst>
          </p:cNvPr>
          <p:cNvSpPr>
            <a:spLocks noGrp="1"/>
          </p:cNvSpPr>
          <p:nvPr>
            <p:ph type="body" sz="quarter" idx="10"/>
          </p:nvPr>
        </p:nvSpPr>
        <p:spPr/>
        <p:txBody>
          <a:bodyPr>
            <a:normAutofit lnSpcReduction="10000"/>
          </a:bodyPr>
          <a:lstStyle/>
          <a:p>
            <a:r>
              <a:rPr lang="en-US" dirty="0"/>
              <a:t>December 2024</a:t>
            </a:r>
          </a:p>
        </p:txBody>
      </p:sp>
    </p:spTree>
    <p:extLst>
      <p:ext uri="{BB962C8B-B14F-4D97-AF65-F5344CB8AC3E}">
        <p14:creationId xmlns:p14="http://schemas.microsoft.com/office/powerpoint/2010/main" val="133801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2544-4053-42BA-A5B4-E61B01FA2D59}"/>
              </a:ext>
            </a:extLst>
          </p:cNvPr>
          <p:cNvSpPr>
            <a:spLocks noGrp="1"/>
          </p:cNvSpPr>
          <p:nvPr>
            <p:ph type="title"/>
          </p:nvPr>
        </p:nvSpPr>
        <p:spPr/>
        <p:txBody>
          <a:bodyPr/>
          <a:lstStyle/>
          <a:p>
            <a:r>
              <a:rPr lang="en-GB" dirty="0"/>
              <a:t>Welcome</a:t>
            </a:r>
          </a:p>
        </p:txBody>
      </p:sp>
      <p:sp>
        <p:nvSpPr>
          <p:cNvPr id="3" name="Content Placeholder 2">
            <a:extLst>
              <a:ext uri="{FF2B5EF4-FFF2-40B4-BE49-F238E27FC236}">
                <a16:creationId xmlns:a16="http://schemas.microsoft.com/office/drawing/2014/main" id="{5CCC08CA-91E1-4CBA-93E8-E2603F2F1853}"/>
              </a:ext>
            </a:extLst>
          </p:cNvPr>
          <p:cNvSpPr>
            <a:spLocks noGrp="1"/>
          </p:cNvSpPr>
          <p:nvPr>
            <p:ph idx="1"/>
          </p:nvPr>
        </p:nvSpPr>
        <p:spPr/>
        <p:txBody>
          <a:bodyPr/>
          <a:lstStyle/>
          <a:p>
            <a:pPr algn="just">
              <a:buClrTx/>
              <a:buFont typeface="Wingdings" panose="05000000000000000000" pitchFamily="2" charset="2"/>
              <a:buChar char="§"/>
            </a:pPr>
            <a:r>
              <a:rPr lang="en-GB" sz="2000" dirty="0"/>
              <a:t> Eleventh Investor Presentation by Greater Gabbard OFTO (GG OFTO) plc to Bondholders</a:t>
            </a:r>
          </a:p>
          <a:p>
            <a:pPr algn="just">
              <a:buClrTx/>
              <a:buFont typeface="Wingdings" panose="05000000000000000000" pitchFamily="2" charset="2"/>
              <a:buChar char="§"/>
            </a:pPr>
            <a:r>
              <a:rPr lang="en-GB" sz="2000" dirty="0"/>
              <a:t> Format - there will be a short presentation followed by a question and answer session</a:t>
            </a:r>
          </a:p>
          <a:p>
            <a:pPr algn="just">
              <a:buClrTx/>
              <a:buFont typeface="Wingdings" panose="05000000000000000000" pitchFamily="2" charset="2"/>
              <a:buChar char="§"/>
            </a:pPr>
            <a:r>
              <a:rPr lang="en-GB" sz="2000" dirty="0"/>
              <a:t> The following OFTO representatives are present:</a:t>
            </a:r>
          </a:p>
          <a:p>
            <a:endParaRPr lang="en-GB" dirty="0"/>
          </a:p>
        </p:txBody>
      </p:sp>
      <p:sp>
        <p:nvSpPr>
          <p:cNvPr id="4" name="Date Placeholder 3">
            <a:extLst>
              <a:ext uri="{FF2B5EF4-FFF2-40B4-BE49-F238E27FC236}">
                <a16:creationId xmlns:a16="http://schemas.microsoft.com/office/drawing/2014/main" id="{976F1F5D-1A17-4E78-B4E8-78DDE723A88F}"/>
              </a:ext>
            </a:extLst>
          </p:cNvPr>
          <p:cNvSpPr>
            <a:spLocks noGrp="1"/>
          </p:cNvSpPr>
          <p:nvPr>
            <p:ph type="dt" sz="half" idx="2"/>
          </p:nvPr>
        </p:nvSpPr>
        <p:spPr/>
        <p:txBody>
          <a:bodyPr/>
          <a:lstStyle/>
          <a:p>
            <a:fld id="{C6F711A0-BB8D-A446-B77A-9BAD3C12CDEE}" type="datetime3">
              <a:rPr lang="en-US" smtClean="0"/>
              <a:pPr/>
              <a:t>9 December 2024</a:t>
            </a:fld>
            <a:endParaRPr lang="en-US" dirty="0"/>
          </a:p>
        </p:txBody>
      </p:sp>
      <p:graphicFrame>
        <p:nvGraphicFramePr>
          <p:cNvPr id="5" name="Table 4">
            <a:extLst>
              <a:ext uri="{FF2B5EF4-FFF2-40B4-BE49-F238E27FC236}">
                <a16:creationId xmlns:a16="http://schemas.microsoft.com/office/drawing/2014/main" id="{515D4295-7D52-444A-9BAA-2CF03F927AA6}"/>
              </a:ext>
            </a:extLst>
          </p:cNvPr>
          <p:cNvGraphicFramePr>
            <a:graphicFrameLocks noGrp="1"/>
          </p:cNvGraphicFramePr>
          <p:nvPr>
            <p:extLst>
              <p:ext uri="{D42A27DB-BD31-4B8C-83A1-F6EECF244321}">
                <p14:modId xmlns:p14="http://schemas.microsoft.com/office/powerpoint/2010/main" val="4128436705"/>
              </p:ext>
            </p:extLst>
          </p:nvPr>
        </p:nvGraphicFramePr>
        <p:xfrm>
          <a:off x="405517" y="3393987"/>
          <a:ext cx="7223234" cy="3194055"/>
        </p:xfrm>
        <a:graphic>
          <a:graphicData uri="http://schemas.openxmlformats.org/drawingml/2006/table">
            <a:tbl>
              <a:tblPr firstRow="1" bandRow="1">
                <a:tableStyleId>{9D7B26C5-4107-4FEC-AEDC-1716B250A1EF}</a:tableStyleId>
              </a:tblPr>
              <a:tblGrid>
                <a:gridCol w="2973936">
                  <a:extLst>
                    <a:ext uri="{9D8B030D-6E8A-4147-A177-3AD203B41FA5}">
                      <a16:colId xmlns:a16="http://schemas.microsoft.com/office/drawing/2014/main" val="20000"/>
                    </a:ext>
                  </a:extLst>
                </a:gridCol>
                <a:gridCol w="4249298">
                  <a:extLst>
                    <a:ext uri="{9D8B030D-6E8A-4147-A177-3AD203B41FA5}">
                      <a16:colId xmlns:a16="http://schemas.microsoft.com/office/drawing/2014/main" val="20001"/>
                    </a:ext>
                  </a:extLst>
                </a:gridCol>
              </a:tblGrid>
              <a:tr h="44788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97230">
                <a:tc>
                  <a:txBody>
                    <a:bodyPr/>
                    <a:lstStyle/>
                    <a:p>
                      <a:r>
                        <a:rPr lang="en-GB" sz="1800" dirty="0"/>
                        <a:t>General Manager / Operations Manager </a:t>
                      </a:r>
                      <a:endParaRPr lang="en-GB" dirty="0"/>
                    </a:p>
                  </a:txBody>
                  <a:tcPr/>
                </a:tc>
                <a:tc>
                  <a:txBody>
                    <a:bodyPr/>
                    <a:lstStyle/>
                    <a:p>
                      <a:r>
                        <a:rPr lang="en-GB" sz="1800" dirty="0"/>
                        <a:t>Roger Morgan, Simon Boddison</a:t>
                      </a:r>
                      <a:endParaRPr lang="en-GB" dirty="0"/>
                    </a:p>
                  </a:txBody>
                  <a:tcPr/>
                </a:tc>
                <a:extLst>
                  <a:ext uri="{0D108BD9-81ED-4DB2-BD59-A6C34878D82A}">
                    <a16:rowId xmlns:a16="http://schemas.microsoft.com/office/drawing/2014/main" val="10001"/>
                  </a:ext>
                </a:extLst>
              </a:tr>
              <a:tr h="397230">
                <a:tc>
                  <a:txBody>
                    <a:bodyPr/>
                    <a:lstStyle/>
                    <a:p>
                      <a:r>
                        <a:rPr lang="en-GB" sz="1800" dirty="0"/>
                        <a:t>OFTO Directors </a:t>
                      </a:r>
                      <a:endParaRPr lang="en-GB" dirty="0"/>
                    </a:p>
                  </a:txBody>
                  <a:tcPr/>
                </a:tc>
                <a:tc>
                  <a:txBody>
                    <a:bodyPr/>
                    <a:lstStyle/>
                    <a:p>
                      <a:r>
                        <a:rPr lang="en-GB" sz="1800" dirty="0"/>
                        <a:t>Jemma Sherman, Tarkan Pulur</a:t>
                      </a:r>
                      <a:endParaRPr lang="en-GB" dirty="0">
                        <a:solidFill>
                          <a:srgbClr val="FF0000"/>
                        </a:solidFill>
                      </a:endParaRPr>
                    </a:p>
                  </a:txBody>
                  <a:tcPr/>
                </a:tc>
                <a:extLst>
                  <a:ext uri="{0D108BD9-81ED-4DB2-BD59-A6C34878D82A}">
                    <a16:rowId xmlns:a16="http://schemas.microsoft.com/office/drawing/2014/main" val="10002"/>
                  </a:ext>
                </a:extLst>
              </a:tr>
              <a:tr h="397230">
                <a:tc>
                  <a:txBody>
                    <a:bodyPr/>
                    <a:lstStyle/>
                    <a:p>
                      <a:r>
                        <a:rPr lang="en-GB" sz="1800" dirty="0"/>
                        <a:t>Finance team </a:t>
                      </a:r>
                      <a:endParaRPr lang="en-GB" dirty="0"/>
                    </a:p>
                  </a:txBody>
                  <a:tcPr/>
                </a:tc>
                <a:tc>
                  <a:txBody>
                    <a:bodyPr/>
                    <a:lstStyle/>
                    <a:p>
                      <a:r>
                        <a:rPr lang="en-GB" sz="1800" dirty="0"/>
                        <a:t>Tanisha Mann </a:t>
                      </a:r>
                      <a:endParaRPr lang="en-GB" dirty="0"/>
                    </a:p>
                  </a:txBody>
                  <a:tcPr/>
                </a:tc>
                <a:extLst>
                  <a:ext uri="{0D108BD9-81ED-4DB2-BD59-A6C34878D82A}">
                    <a16:rowId xmlns:a16="http://schemas.microsoft.com/office/drawing/2014/main" val="10003"/>
                  </a:ext>
                </a:extLst>
              </a:tr>
              <a:tr h="695152">
                <a:tc>
                  <a:txBody>
                    <a:bodyPr/>
                    <a:lstStyle/>
                    <a:p>
                      <a:r>
                        <a:rPr lang="en-GB" dirty="0">
                          <a:solidFill>
                            <a:schemeClr val="tx1"/>
                          </a:solidFill>
                        </a:rPr>
                        <a:t>Security and Bond Trustees</a:t>
                      </a:r>
                    </a:p>
                    <a:p>
                      <a:r>
                        <a:rPr lang="en-GB" dirty="0">
                          <a:solidFill>
                            <a:schemeClr val="tx1"/>
                          </a:solidFill>
                        </a:rPr>
                        <a:t>Bishopsfield Capital </a:t>
                      </a:r>
                    </a:p>
                  </a:txBody>
                  <a:tcPr/>
                </a:tc>
                <a:tc>
                  <a:txBody>
                    <a:bodyPr/>
                    <a:lstStyle/>
                    <a:p>
                      <a:r>
                        <a:rPr lang="en-GB" dirty="0">
                          <a:solidFill>
                            <a:schemeClr val="tx1"/>
                          </a:solidFill>
                        </a:rPr>
                        <a:t>Adam Wilson</a:t>
                      </a:r>
                    </a:p>
                    <a:p>
                      <a:r>
                        <a:rPr lang="en-GB" dirty="0">
                          <a:solidFill>
                            <a:schemeClr val="tx1"/>
                          </a:solidFill>
                        </a:rPr>
                        <a:t>Arthur Moerman and Aukje Voskamp (BCP)</a:t>
                      </a:r>
                    </a:p>
                  </a:txBody>
                  <a:tcPr/>
                </a:tc>
                <a:extLst>
                  <a:ext uri="{0D108BD9-81ED-4DB2-BD59-A6C34878D82A}">
                    <a16:rowId xmlns:a16="http://schemas.microsoft.com/office/drawing/2014/main" val="10004"/>
                  </a:ext>
                </a:extLst>
              </a:tr>
              <a:tr h="39723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bl>
          </a:graphicData>
        </a:graphic>
      </p:graphicFrame>
      <p:pic>
        <p:nvPicPr>
          <p:cNvPr id="7" name="Picture 6">
            <a:extLst>
              <a:ext uri="{FF2B5EF4-FFF2-40B4-BE49-F238E27FC236}">
                <a16:creationId xmlns:a16="http://schemas.microsoft.com/office/drawing/2014/main" id="{EFFC2AB0-F27B-482D-8E48-21BB2F0CAE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8881" y="1265743"/>
            <a:ext cx="3299219" cy="188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35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E639-4179-4F87-9E72-D61FCDE34FB1}"/>
              </a:ext>
            </a:extLst>
          </p:cNvPr>
          <p:cNvSpPr>
            <a:spLocks noGrp="1"/>
          </p:cNvSpPr>
          <p:nvPr>
            <p:ph type="title"/>
          </p:nvPr>
        </p:nvSpPr>
        <p:spPr/>
        <p:txBody>
          <a:bodyPr/>
          <a:lstStyle/>
          <a:p>
            <a:r>
              <a:rPr lang="en-GB" dirty="0"/>
              <a:t>Contents</a:t>
            </a:r>
          </a:p>
        </p:txBody>
      </p:sp>
      <p:graphicFrame>
        <p:nvGraphicFramePr>
          <p:cNvPr id="5" name="Table 5">
            <a:extLst>
              <a:ext uri="{FF2B5EF4-FFF2-40B4-BE49-F238E27FC236}">
                <a16:creationId xmlns:a16="http://schemas.microsoft.com/office/drawing/2014/main" id="{D024F3BE-F671-40F2-81D4-5BD263FB0938}"/>
              </a:ext>
            </a:extLst>
          </p:cNvPr>
          <p:cNvGraphicFramePr>
            <a:graphicFrameLocks noGrp="1"/>
          </p:cNvGraphicFramePr>
          <p:nvPr>
            <p:ph idx="1"/>
            <p:extLst>
              <p:ext uri="{D42A27DB-BD31-4B8C-83A1-F6EECF244321}">
                <p14:modId xmlns:p14="http://schemas.microsoft.com/office/powerpoint/2010/main" val="4268899423"/>
              </p:ext>
            </p:extLst>
          </p:nvPr>
        </p:nvGraphicFramePr>
        <p:xfrm>
          <a:off x="300038" y="1445204"/>
          <a:ext cx="5596559" cy="3261968"/>
        </p:xfrm>
        <a:graphic>
          <a:graphicData uri="http://schemas.openxmlformats.org/drawingml/2006/table">
            <a:tbl>
              <a:tblPr firstRow="1" bandRow="1">
                <a:tableStyleId>{5C22544A-7EE6-4342-B048-85BDC9FD1C3A}</a:tableStyleId>
              </a:tblPr>
              <a:tblGrid>
                <a:gridCol w="4151467">
                  <a:extLst>
                    <a:ext uri="{9D8B030D-6E8A-4147-A177-3AD203B41FA5}">
                      <a16:colId xmlns:a16="http://schemas.microsoft.com/office/drawing/2014/main" val="2854645418"/>
                    </a:ext>
                  </a:extLst>
                </a:gridCol>
                <a:gridCol w="1445092">
                  <a:extLst>
                    <a:ext uri="{9D8B030D-6E8A-4147-A177-3AD203B41FA5}">
                      <a16:colId xmlns:a16="http://schemas.microsoft.com/office/drawing/2014/main" val="3028490812"/>
                    </a:ext>
                  </a:extLst>
                </a:gridCol>
              </a:tblGrid>
              <a:tr h="407746">
                <a:tc>
                  <a:txBody>
                    <a:bodyPr/>
                    <a:lstStyle/>
                    <a:p>
                      <a:endParaRPr lang="en-GB"/>
                    </a:p>
                  </a:txBody>
                  <a:tcPr/>
                </a:tc>
                <a:tc>
                  <a:txBody>
                    <a:bodyPr/>
                    <a:lstStyle/>
                    <a:p>
                      <a:pPr algn="r"/>
                      <a:endParaRPr lang="en-GB"/>
                    </a:p>
                  </a:txBody>
                  <a:tcPr/>
                </a:tc>
                <a:extLst>
                  <a:ext uri="{0D108BD9-81ED-4DB2-BD59-A6C34878D82A}">
                    <a16:rowId xmlns:a16="http://schemas.microsoft.com/office/drawing/2014/main" val="872196619"/>
                  </a:ext>
                </a:extLst>
              </a:tr>
              <a:tr h="407746">
                <a:tc>
                  <a:txBody>
                    <a:bodyPr/>
                    <a:lstStyle/>
                    <a:p>
                      <a:r>
                        <a:rPr lang="en-GB" dirty="0"/>
                        <a:t>Welcome</a:t>
                      </a:r>
                    </a:p>
                  </a:txBody>
                  <a:tcPr/>
                </a:tc>
                <a:tc>
                  <a:txBody>
                    <a:bodyPr/>
                    <a:lstStyle/>
                    <a:p>
                      <a:pPr algn="r"/>
                      <a:r>
                        <a:rPr lang="en-GB" dirty="0"/>
                        <a:t>2</a:t>
                      </a:r>
                    </a:p>
                  </a:txBody>
                  <a:tcPr/>
                </a:tc>
                <a:extLst>
                  <a:ext uri="{0D108BD9-81ED-4DB2-BD59-A6C34878D82A}">
                    <a16:rowId xmlns:a16="http://schemas.microsoft.com/office/drawing/2014/main" val="1855582644"/>
                  </a:ext>
                </a:extLst>
              </a:tr>
              <a:tr h="407746">
                <a:tc>
                  <a:txBody>
                    <a:bodyPr/>
                    <a:lstStyle/>
                    <a:p>
                      <a:r>
                        <a:rPr lang="en-GB" dirty="0"/>
                        <a:t>Contents</a:t>
                      </a:r>
                    </a:p>
                  </a:txBody>
                  <a:tcPr/>
                </a:tc>
                <a:tc>
                  <a:txBody>
                    <a:bodyPr/>
                    <a:lstStyle/>
                    <a:p>
                      <a:pPr algn="r"/>
                      <a:r>
                        <a:rPr lang="en-GB" dirty="0"/>
                        <a:t>3</a:t>
                      </a:r>
                    </a:p>
                  </a:txBody>
                  <a:tcPr/>
                </a:tc>
                <a:extLst>
                  <a:ext uri="{0D108BD9-81ED-4DB2-BD59-A6C34878D82A}">
                    <a16:rowId xmlns:a16="http://schemas.microsoft.com/office/drawing/2014/main" val="294152106"/>
                  </a:ext>
                </a:extLst>
              </a:tr>
              <a:tr h="407746">
                <a:tc>
                  <a:txBody>
                    <a:bodyPr/>
                    <a:lstStyle/>
                    <a:p>
                      <a:r>
                        <a:rPr lang="en-GB" dirty="0"/>
                        <a:t>GGOFTO Project Information</a:t>
                      </a:r>
                    </a:p>
                  </a:txBody>
                  <a:tcPr/>
                </a:tc>
                <a:tc>
                  <a:txBody>
                    <a:bodyPr/>
                    <a:lstStyle/>
                    <a:p>
                      <a:pPr algn="r"/>
                      <a:r>
                        <a:rPr lang="en-GB" dirty="0"/>
                        <a:t>4</a:t>
                      </a:r>
                    </a:p>
                  </a:txBody>
                  <a:tcPr/>
                </a:tc>
                <a:extLst>
                  <a:ext uri="{0D108BD9-81ED-4DB2-BD59-A6C34878D82A}">
                    <a16:rowId xmlns:a16="http://schemas.microsoft.com/office/drawing/2014/main" val="612535426"/>
                  </a:ext>
                </a:extLst>
              </a:tr>
              <a:tr h="407746">
                <a:tc>
                  <a:txBody>
                    <a:bodyPr/>
                    <a:lstStyle/>
                    <a:p>
                      <a:r>
                        <a:rPr lang="en-GB" dirty="0"/>
                        <a:t>Summary</a:t>
                      </a:r>
                    </a:p>
                  </a:txBody>
                  <a:tcPr/>
                </a:tc>
                <a:tc>
                  <a:txBody>
                    <a:bodyPr/>
                    <a:lstStyle/>
                    <a:p>
                      <a:pPr algn="r"/>
                      <a:r>
                        <a:rPr lang="en-GB" dirty="0"/>
                        <a:t>5</a:t>
                      </a:r>
                    </a:p>
                  </a:txBody>
                  <a:tcPr/>
                </a:tc>
                <a:extLst>
                  <a:ext uri="{0D108BD9-81ED-4DB2-BD59-A6C34878D82A}">
                    <a16:rowId xmlns:a16="http://schemas.microsoft.com/office/drawing/2014/main" val="1729636610"/>
                  </a:ext>
                </a:extLst>
              </a:tr>
              <a:tr h="407746">
                <a:tc>
                  <a:txBody>
                    <a:bodyPr/>
                    <a:lstStyle/>
                    <a:p>
                      <a:r>
                        <a:rPr lang="en-GB" dirty="0"/>
                        <a:t>Operations Update</a:t>
                      </a:r>
                    </a:p>
                  </a:txBody>
                  <a:tcPr/>
                </a:tc>
                <a:tc>
                  <a:txBody>
                    <a:bodyPr/>
                    <a:lstStyle/>
                    <a:p>
                      <a:pPr algn="r"/>
                      <a:r>
                        <a:rPr lang="en-GB" dirty="0"/>
                        <a:t>6&amp;7</a:t>
                      </a:r>
                    </a:p>
                  </a:txBody>
                  <a:tcPr/>
                </a:tc>
                <a:extLst>
                  <a:ext uri="{0D108BD9-81ED-4DB2-BD59-A6C34878D82A}">
                    <a16:rowId xmlns:a16="http://schemas.microsoft.com/office/drawing/2014/main" val="2846250686"/>
                  </a:ext>
                </a:extLst>
              </a:tr>
              <a:tr h="407746">
                <a:tc>
                  <a:txBody>
                    <a:bodyPr/>
                    <a:lstStyle/>
                    <a:p>
                      <a:r>
                        <a:rPr lang="en-GB" dirty="0"/>
                        <a:t>Key Financial Performance</a:t>
                      </a:r>
                    </a:p>
                  </a:txBody>
                  <a:tcPr/>
                </a:tc>
                <a:tc>
                  <a:txBody>
                    <a:bodyPr/>
                    <a:lstStyle/>
                    <a:p>
                      <a:pPr algn="r"/>
                      <a:r>
                        <a:rPr lang="en-GB" dirty="0"/>
                        <a:t>8</a:t>
                      </a:r>
                    </a:p>
                  </a:txBody>
                  <a:tcPr/>
                </a:tc>
                <a:extLst>
                  <a:ext uri="{0D108BD9-81ED-4DB2-BD59-A6C34878D82A}">
                    <a16:rowId xmlns:a16="http://schemas.microsoft.com/office/drawing/2014/main" val="38385051"/>
                  </a:ext>
                </a:extLst>
              </a:tr>
              <a:tr h="407746">
                <a:tc>
                  <a:txBody>
                    <a:bodyPr/>
                    <a:lstStyle/>
                    <a:p>
                      <a:r>
                        <a:rPr lang="en-GB" dirty="0"/>
                        <a:t>Questions and Answers</a:t>
                      </a:r>
                    </a:p>
                  </a:txBody>
                  <a:tcPr/>
                </a:tc>
                <a:tc>
                  <a:txBody>
                    <a:bodyPr/>
                    <a:lstStyle/>
                    <a:p>
                      <a:pPr algn="r"/>
                      <a:r>
                        <a:rPr lang="en-GB" dirty="0"/>
                        <a:t>9</a:t>
                      </a:r>
                    </a:p>
                  </a:txBody>
                  <a:tcPr/>
                </a:tc>
                <a:extLst>
                  <a:ext uri="{0D108BD9-81ED-4DB2-BD59-A6C34878D82A}">
                    <a16:rowId xmlns:a16="http://schemas.microsoft.com/office/drawing/2014/main" val="3445196521"/>
                  </a:ext>
                </a:extLst>
              </a:tr>
            </a:tbl>
          </a:graphicData>
        </a:graphic>
      </p:graphicFrame>
      <p:sp>
        <p:nvSpPr>
          <p:cNvPr id="4" name="Date Placeholder 3">
            <a:extLst>
              <a:ext uri="{FF2B5EF4-FFF2-40B4-BE49-F238E27FC236}">
                <a16:creationId xmlns:a16="http://schemas.microsoft.com/office/drawing/2014/main" id="{63782BCF-095A-4AA1-A42D-2E441D6E2EAA}"/>
              </a:ext>
            </a:extLst>
          </p:cNvPr>
          <p:cNvSpPr>
            <a:spLocks noGrp="1"/>
          </p:cNvSpPr>
          <p:nvPr>
            <p:ph type="dt" sz="half" idx="2"/>
          </p:nvPr>
        </p:nvSpPr>
        <p:spPr/>
        <p:txBody>
          <a:bodyPr/>
          <a:lstStyle/>
          <a:p>
            <a:fld id="{C6F711A0-BB8D-A446-B77A-9BAD3C12CDEE}" type="datetime3">
              <a:rPr lang="en-US" smtClean="0"/>
              <a:pPr/>
              <a:t>9 December 2024</a:t>
            </a:fld>
            <a:endParaRPr lang="en-US" dirty="0"/>
          </a:p>
        </p:txBody>
      </p:sp>
      <p:pic>
        <p:nvPicPr>
          <p:cNvPr id="7" name="Picture 6">
            <a:extLst>
              <a:ext uri="{FF2B5EF4-FFF2-40B4-BE49-F238E27FC236}">
                <a16:creationId xmlns:a16="http://schemas.microsoft.com/office/drawing/2014/main" id="{3ED53F7D-9797-4FA4-A66E-3BDF6877F883}"/>
              </a:ext>
            </a:extLst>
          </p:cNvPr>
          <p:cNvPicPr>
            <a:picLocks noChangeAspect="1"/>
          </p:cNvPicPr>
          <p:nvPr/>
        </p:nvPicPr>
        <p:blipFill>
          <a:blip r:embed="rId2"/>
          <a:stretch>
            <a:fillRect/>
          </a:stretch>
        </p:blipFill>
        <p:spPr>
          <a:xfrm>
            <a:off x="6691357" y="1445204"/>
            <a:ext cx="4733956" cy="2968347"/>
          </a:xfrm>
          <a:prstGeom prst="rect">
            <a:avLst/>
          </a:prstGeom>
        </p:spPr>
      </p:pic>
    </p:spTree>
    <p:extLst>
      <p:ext uri="{BB962C8B-B14F-4D97-AF65-F5344CB8AC3E}">
        <p14:creationId xmlns:p14="http://schemas.microsoft.com/office/powerpoint/2010/main" val="319474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7B4-DA87-4827-9F1D-B96D93CB4B1A}"/>
              </a:ext>
            </a:extLst>
          </p:cNvPr>
          <p:cNvSpPr>
            <a:spLocks noGrp="1"/>
          </p:cNvSpPr>
          <p:nvPr>
            <p:ph type="title"/>
          </p:nvPr>
        </p:nvSpPr>
        <p:spPr/>
        <p:txBody>
          <a:bodyPr/>
          <a:lstStyle/>
          <a:p>
            <a:r>
              <a:rPr lang="en-GB" dirty="0"/>
              <a:t>GG OFTO Project Information</a:t>
            </a:r>
          </a:p>
        </p:txBody>
      </p:sp>
      <p:sp>
        <p:nvSpPr>
          <p:cNvPr id="3" name="Date Placeholder 2">
            <a:extLst>
              <a:ext uri="{FF2B5EF4-FFF2-40B4-BE49-F238E27FC236}">
                <a16:creationId xmlns:a16="http://schemas.microsoft.com/office/drawing/2014/main" id="{896AE276-23DF-4E45-80ED-196F881A346B}"/>
              </a:ext>
            </a:extLst>
          </p:cNvPr>
          <p:cNvSpPr>
            <a:spLocks noGrp="1"/>
          </p:cNvSpPr>
          <p:nvPr>
            <p:ph type="dt" sz="half" idx="2"/>
          </p:nvPr>
        </p:nvSpPr>
        <p:spPr/>
        <p:txBody>
          <a:bodyPr/>
          <a:lstStyle/>
          <a:p>
            <a:fld id="{C6F711A0-BB8D-A446-B77A-9BAD3C12CDEE}" type="datetime3">
              <a:rPr lang="en-US" smtClean="0"/>
              <a:pPr/>
              <a:t>9 December 2024</a:t>
            </a:fld>
            <a:endParaRPr lang="en-US" dirty="0"/>
          </a:p>
        </p:txBody>
      </p:sp>
      <p:grpSp>
        <p:nvGrpSpPr>
          <p:cNvPr id="4" name="Group 8">
            <a:extLst>
              <a:ext uri="{FF2B5EF4-FFF2-40B4-BE49-F238E27FC236}">
                <a16:creationId xmlns:a16="http://schemas.microsoft.com/office/drawing/2014/main" id="{CAE8B96E-1D8E-45CA-A974-4FE0D0CF5CE2}"/>
              </a:ext>
            </a:extLst>
          </p:cNvPr>
          <p:cNvGrpSpPr>
            <a:grpSpLocks/>
          </p:cNvGrpSpPr>
          <p:nvPr/>
        </p:nvGrpSpPr>
        <p:grpSpPr bwMode="auto">
          <a:xfrm>
            <a:off x="7195559" y="1168311"/>
            <a:ext cx="4612547" cy="2754209"/>
            <a:chOff x="4913488" y="3925555"/>
            <a:chExt cx="3752676" cy="2272206"/>
          </a:xfrm>
        </p:grpSpPr>
        <p:pic>
          <p:nvPicPr>
            <p:cNvPr id="5" name="Picture 9">
              <a:extLst>
                <a:ext uri="{FF2B5EF4-FFF2-40B4-BE49-F238E27FC236}">
                  <a16:creationId xmlns:a16="http://schemas.microsoft.com/office/drawing/2014/main" id="{1130D906-F6AC-4CD0-8114-C4C05D86CB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2206" y="5996637"/>
              <a:ext cx="544513" cy="8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14493E43-2174-41A1-8FE2-C4C4072EAB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209" y="3925555"/>
              <a:ext cx="2172983" cy="227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FFDB141-860C-4F98-89B2-7DA7845457CE}"/>
                </a:ext>
              </a:extLst>
            </p:cNvPr>
            <p:cNvSpPr/>
            <p:nvPr/>
          </p:nvSpPr>
          <p:spPr>
            <a:xfrm>
              <a:off x="4987247" y="3966539"/>
              <a:ext cx="2108407" cy="2188597"/>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dirty="0">
                <a:solidFill>
                  <a:prstClr val="white"/>
                </a:solidFill>
              </a:endParaRPr>
            </a:p>
          </p:txBody>
        </p:sp>
        <p:sp>
          <p:nvSpPr>
            <p:cNvPr id="8" name="Rectangle 4">
              <a:extLst>
                <a:ext uri="{FF2B5EF4-FFF2-40B4-BE49-F238E27FC236}">
                  <a16:creationId xmlns:a16="http://schemas.microsoft.com/office/drawing/2014/main" id="{576E0D10-B11D-468D-9DE3-76B4296F70A1}"/>
                </a:ext>
              </a:extLst>
            </p:cNvPr>
            <p:cNvSpPr/>
            <p:nvPr/>
          </p:nvSpPr>
          <p:spPr>
            <a:xfrm>
              <a:off x="6530773" y="5194449"/>
              <a:ext cx="313023" cy="386898"/>
            </a:xfrm>
            <a:custGeom>
              <a:avLst/>
              <a:gdLst>
                <a:gd name="connsiteX0" fmla="*/ 0 w 253999"/>
                <a:gd name="connsiteY0" fmla="*/ 0 h 365125"/>
                <a:gd name="connsiteX1" fmla="*/ 253999 w 253999"/>
                <a:gd name="connsiteY1" fmla="*/ 0 h 365125"/>
                <a:gd name="connsiteX2" fmla="*/ 253999 w 253999"/>
                <a:gd name="connsiteY2" fmla="*/ 365125 h 365125"/>
                <a:gd name="connsiteX3" fmla="*/ 0 w 253999"/>
                <a:gd name="connsiteY3" fmla="*/ 365125 h 365125"/>
                <a:gd name="connsiteX4" fmla="*/ 0 w 253999"/>
                <a:gd name="connsiteY4" fmla="*/ 0 h 365125"/>
                <a:gd name="connsiteX0" fmla="*/ 133350 w 253999"/>
                <a:gd name="connsiteY0" fmla="*/ 2381 h 365125"/>
                <a:gd name="connsiteX1" fmla="*/ 253999 w 253999"/>
                <a:gd name="connsiteY1" fmla="*/ 0 h 365125"/>
                <a:gd name="connsiteX2" fmla="*/ 253999 w 253999"/>
                <a:gd name="connsiteY2" fmla="*/ 365125 h 365125"/>
                <a:gd name="connsiteX3" fmla="*/ 0 w 253999"/>
                <a:gd name="connsiteY3" fmla="*/ 365125 h 365125"/>
                <a:gd name="connsiteX4" fmla="*/ 133350 w 253999"/>
                <a:gd name="connsiteY4" fmla="*/ 2381 h 365125"/>
                <a:gd name="connsiteX0" fmla="*/ 133350 w 253999"/>
                <a:gd name="connsiteY0" fmla="*/ 2381 h 365125"/>
                <a:gd name="connsiteX1" fmla="*/ 253999 w 253999"/>
                <a:gd name="connsiteY1" fmla="*/ 0 h 365125"/>
                <a:gd name="connsiteX2" fmla="*/ 253999 w 253999"/>
                <a:gd name="connsiteY2" fmla="*/ 365125 h 365125"/>
                <a:gd name="connsiteX3" fmla="*/ 0 w 253999"/>
                <a:gd name="connsiteY3" fmla="*/ 365125 h 365125"/>
                <a:gd name="connsiteX4" fmla="*/ 50800 w 253999"/>
                <a:gd name="connsiteY4" fmla="*/ 56357 h 365125"/>
                <a:gd name="connsiteX5" fmla="*/ 133350 w 253999"/>
                <a:gd name="connsiteY5" fmla="*/ 2381 h 365125"/>
                <a:gd name="connsiteX0" fmla="*/ 138113 w 258762"/>
                <a:gd name="connsiteY0" fmla="*/ 2381 h 365125"/>
                <a:gd name="connsiteX1" fmla="*/ 258762 w 258762"/>
                <a:gd name="connsiteY1" fmla="*/ 0 h 365125"/>
                <a:gd name="connsiteX2" fmla="*/ 258762 w 258762"/>
                <a:gd name="connsiteY2" fmla="*/ 365125 h 365125"/>
                <a:gd name="connsiteX3" fmla="*/ 0 w 258762"/>
                <a:gd name="connsiteY3" fmla="*/ 307975 h 365125"/>
                <a:gd name="connsiteX4" fmla="*/ 55563 w 258762"/>
                <a:gd name="connsiteY4" fmla="*/ 56357 h 365125"/>
                <a:gd name="connsiteX5" fmla="*/ 138113 w 258762"/>
                <a:gd name="connsiteY5" fmla="*/ 2381 h 365125"/>
                <a:gd name="connsiteX0" fmla="*/ 138113 w 258762"/>
                <a:gd name="connsiteY0" fmla="*/ 2381 h 365125"/>
                <a:gd name="connsiteX1" fmla="*/ 258762 w 258762"/>
                <a:gd name="connsiteY1" fmla="*/ 0 h 365125"/>
                <a:gd name="connsiteX2" fmla="*/ 258762 w 258762"/>
                <a:gd name="connsiteY2" fmla="*/ 365125 h 365125"/>
                <a:gd name="connsiteX3" fmla="*/ 43657 w 258762"/>
                <a:gd name="connsiteY3" fmla="*/ 361157 h 365125"/>
                <a:gd name="connsiteX4" fmla="*/ 0 w 258762"/>
                <a:gd name="connsiteY4" fmla="*/ 307975 h 365125"/>
                <a:gd name="connsiteX5" fmla="*/ 55563 w 258762"/>
                <a:gd name="connsiteY5" fmla="*/ 56357 h 365125"/>
                <a:gd name="connsiteX6" fmla="*/ 138113 w 258762"/>
                <a:gd name="connsiteY6" fmla="*/ 2381 h 365125"/>
                <a:gd name="connsiteX0" fmla="*/ 138113 w 261143"/>
                <a:gd name="connsiteY0" fmla="*/ 2381 h 361690"/>
                <a:gd name="connsiteX1" fmla="*/ 258762 w 261143"/>
                <a:gd name="connsiteY1" fmla="*/ 0 h 361690"/>
                <a:gd name="connsiteX2" fmla="*/ 261143 w 261143"/>
                <a:gd name="connsiteY2" fmla="*/ 265113 h 361690"/>
                <a:gd name="connsiteX3" fmla="*/ 43657 w 261143"/>
                <a:gd name="connsiteY3" fmla="*/ 361157 h 361690"/>
                <a:gd name="connsiteX4" fmla="*/ 0 w 261143"/>
                <a:gd name="connsiteY4" fmla="*/ 307975 h 361690"/>
                <a:gd name="connsiteX5" fmla="*/ 55563 w 261143"/>
                <a:gd name="connsiteY5" fmla="*/ 56357 h 361690"/>
                <a:gd name="connsiteX6" fmla="*/ 138113 w 261143"/>
                <a:gd name="connsiteY6" fmla="*/ 2381 h 361690"/>
                <a:gd name="connsiteX0" fmla="*/ 138113 w 261143"/>
                <a:gd name="connsiteY0" fmla="*/ 2381 h 361834"/>
                <a:gd name="connsiteX1" fmla="*/ 258762 w 261143"/>
                <a:gd name="connsiteY1" fmla="*/ 0 h 361834"/>
                <a:gd name="connsiteX2" fmla="*/ 261143 w 261143"/>
                <a:gd name="connsiteY2" fmla="*/ 265113 h 361834"/>
                <a:gd name="connsiteX3" fmla="*/ 43657 w 261143"/>
                <a:gd name="connsiteY3" fmla="*/ 361157 h 361834"/>
                <a:gd name="connsiteX4" fmla="*/ 0 w 261143"/>
                <a:gd name="connsiteY4" fmla="*/ 307975 h 361834"/>
                <a:gd name="connsiteX5" fmla="*/ 55563 w 261143"/>
                <a:gd name="connsiteY5" fmla="*/ 56357 h 361834"/>
                <a:gd name="connsiteX6" fmla="*/ 138113 w 261143"/>
                <a:gd name="connsiteY6" fmla="*/ 2381 h 361834"/>
                <a:gd name="connsiteX0" fmla="*/ 138113 w 261143"/>
                <a:gd name="connsiteY0" fmla="*/ 2381 h 361157"/>
                <a:gd name="connsiteX1" fmla="*/ 258762 w 261143"/>
                <a:gd name="connsiteY1" fmla="*/ 0 h 361157"/>
                <a:gd name="connsiteX2" fmla="*/ 261143 w 261143"/>
                <a:gd name="connsiteY2" fmla="*/ 265113 h 361157"/>
                <a:gd name="connsiteX3" fmla="*/ 43657 w 261143"/>
                <a:gd name="connsiteY3" fmla="*/ 361157 h 361157"/>
                <a:gd name="connsiteX4" fmla="*/ 0 w 261143"/>
                <a:gd name="connsiteY4" fmla="*/ 307975 h 361157"/>
                <a:gd name="connsiteX5" fmla="*/ 55563 w 261143"/>
                <a:gd name="connsiteY5" fmla="*/ 56357 h 361157"/>
                <a:gd name="connsiteX6" fmla="*/ 138113 w 261143"/>
                <a:gd name="connsiteY6" fmla="*/ 2381 h 36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43" h="361157">
                  <a:moveTo>
                    <a:pt x="138113" y="2381"/>
                  </a:moveTo>
                  <a:lnTo>
                    <a:pt x="258762" y="0"/>
                  </a:lnTo>
                  <a:cubicBezTo>
                    <a:pt x="259556" y="88371"/>
                    <a:pt x="260349" y="176742"/>
                    <a:pt x="261143" y="265113"/>
                  </a:cubicBezTo>
                  <a:cubicBezTo>
                    <a:pt x="221192" y="282047"/>
                    <a:pt x="93134" y="348985"/>
                    <a:pt x="43657" y="361157"/>
                  </a:cubicBezTo>
                  <a:lnTo>
                    <a:pt x="0" y="307975"/>
                  </a:lnTo>
                  <a:cubicBezTo>
                    <a:pt x="27252" y="236802"/>
                    <a:pt x="28311" y="127530"/>
                    <a:pt x="55563" y="56357"/>
                  </a:cubicBezTo>
                  <a:lnTo>
                    <a:pt x="138113" y="2381"/>
                  </a:lnTo>
                  <a:close/>
                </a:path>
              </a:pathLst>
            </a:custGeom>
            <a:solidFill>
              <a:schemeClr val="accent2">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dirty="0">
                <a:solidFill>
                  <a:prstClr val="white"/>
                </a:solidFill>
              </a:endParaRPr>
            </a:p>
          </p:txBody>
        </p:sp>
        <p:sp>
          <p:nvSpPr>
            <p:cNvPr id="9" name="Rectangle 4">
              <a:extLst>
                <a:ext uri="{FF2B5EF4-FFF2-40B4-BE49-F238E27FC236}">
                  <a16:creationId xmlns:a16="http://schemas.microsoft.com/office/drawing/2014/main" id="{08A4C57F-D753-44A9-AE47-585D449CBFFE}"/>
                </a:ext>
              </a:extLst>
            </p:cNvPr>
            <p:cNvSpPr/>
            <p:nvPr/>
          </p:nvSpPr>
          <p:spPr>
            <a:xfrm>
              <a:off x="6671094" y="5666596"/>
              <a:ext cx="149315" cy="234433"/>
            </a:xfrm>
            <a:custGeom>
              <a:avLst/>
              <a:gdLst>
                <a:gd name="connsiteX0" fmla="*/ 0 w 253999"/>
                <a:gd name="connsiteY0" fmla="*/ 0 h 365125"/>
                <a:gd name="connsiteX1" fmla="*/ 253999 w 253999"/>
                <a:gd name="connsiteY1" fmla="*/ 0 h 365125"/>
                <a:gd name="connsiteX2" fmla="*/ 253999 w 253999"/>
                <a:gd name="connsiteY2" fmla="*/ 365125 h 365125"/>
                <a:gd name="connsiteX3" fmla="*/ 0 w 253999"/>
                <a:gd name="connsiteY3" fmla="*/ 365125 h 365125"/>
                <a:gd name="connsiteX4" fmla="*/ 0 w 253999"/>
                <a:gd name="connsiteY4" fmla="*/ 0 h 365125"/>
                <a:gd name="connsiteX0" fmla="*/ 133350 w 253999"/>
                <a:gd name="connsiteY0" fmla="*/ 2381 h 365125"/>
                <a:gd name="connsiteX1" fmla="*/ 253999 w 253999"/>
                <a:gd name="connsiteY1" fmla="*/ 0 h 365125"/>
                <a:gd name="connsiteX2" fmla="*/ 253999 w 253999"/>
                <a:gd name="connsiteY2" fmla="*/ 365125 h 365125"/>
                <a:gd name="connsiteX3" fmla="*/ 0 w 253999"/>
                <a:gd name="connsiteY3" fmla="*/ 365125 h 365125"/>
                <a:gd name="connsiteX4" fmla="*/ 133350 w 253999"/>
                <a:gd name="connsiteY4" fmla="*/ 2381 h 365125"/>
                <a:gd name="connsiteX0" fmla="*/ 133350 w 253999"/>
                <a:gd name="connsiteY0" fmla="*/ 2381 h 365125"/>
                <a:gd name="connsiteX1" fmla="*/ 253999 w 253999"/>
                <a:gd name="connsiteY1" fmla="*/ 0 h 365125"/>
                <a:gd name="connsiteX2" fmla="*/ 253999 w 253999"/>
                <a:gd name="connsiteY2" fmla="*/ 365125 h 365125"/>
                <a:gd name="connsiteX3" fmla="*/ 0 w 253999"/>
                <a:gd name="connsiteY3" fmla="*/ 365125 h 365125"/>
                <a:gd name="connsiteX4" fmla="*/ 50800 w 253999"/>
                <a:gd name="connsiteY4" fmla="*/ 56357 h 365125"/>
                <a:gd name="connsiteX5" fmla="*/ 133350 w 253999"/>
                <a:gd name="connsiteY5" fmla="*/ 2381 h 365125"/>
                <a:gd name="connsiteX0" fmla="*/ 138113 w 258762"/>
                <a:gd name="connsiteY0" fmla="*/ 2381 h 365125"/>
                <a:gd name="connsiteX1" fmla="*/ 258762 w 258762"/>
                <a:gd name="connsiteY1" fmla="*/ 0 h 365125"/>
                <a:gd name="connsiteX2" fmla="*/ 258762 w 258762"/>
                <a:gd name="connsiteY2" fmla="*/ 365125 h 365125"/>
                <a:gd name="connsiteX3" fmla="*/ 0 w 258762"/>
                <a:gd name="connsiteY3" fmla="*/ 307975 h 365125"/>
                <a:gd name="connsiteX4" fmla="*/ 55563 w 258762"/>
                <a:gd name="connsiteY4" fmla="*/ 56357 h 365125"/>
                <a:gd name="connsiteX5" fmla="*/ 138113 w 258762"/>
                <a:gd name="connsiteY5" fmla="*/ 2381 h 365125"/>
                <a:gd name="connsiteX0" fmla="*/ 138113 w 258762"/>
                <a:gd name="connsiteY0" fmla="*/ 2381 h 365125"/>
                <a:gd name="connsiteX1" fmla="*/ 258762 w 258762"/>
                <a:gd name="connsiteY1" fmla="*/ 0 h 365125"/>
                <a:gd name="connsiteX2" fmla="*/ 258762 w 258762"/>
                <a:gd name="connsiteY2" fmla="*/ 365125 h 365125"/>
                <a:gd name="connsiteX3" fmla="*/ 43657 w 258762"/>
                <a:gd name="connsiteY3" fmla="*/ 361157 h 365125"/>
                <a:gd name="connsiteX4" fmla="*/ 0 w 258762"/>
                <a:gd name="connsiteY4" fmla="*/ 307975 h 365125"/>
                <a:gd name="connsiteX5" fmla="*/ 55563 w 258762"/>
                <a:gd name="connsiteY5" fmla="*/ 56357 h 365125"/>
                <a:gd name="connsiteX6" fmla="*/ 138113 w 258762"/>
                <a:gd name="connsiteY6" fmla="*/ 2381 h 365125"/>
                <a:gd name="connsiteX0" fmla="*/ 138113 w 261143"/>
                <a:gd name="connsiteY0" fmla="*/ 2381 h 361690"/>
                <a:gd name="connsiteX1" fmla="*/ 258762 w 261143"/>
                <a:gd name="connsiteY1" fmla="*/ 0 h 361690"/>
                <a:gd name="connsiteX2" fmla="*/ 261143 w 261143"/>
                <a:gd name="connsiteY2" fmla="*/ 265113 h 361690"/>
                <a:gd name="connsiteX3" fmla="*/ 43657 w 261143"/>
                <a:gd name="connsiteY3" fmla="*/ 361157 h 361690"/>
                <a:gd name="connsiteX4" fmla="*/ 0 w 261143"/>
                <a:gd name="connsiteY4" fmla="*/ 307975 h 361690"/>
                <a:gd name="connsiteX5" fmla="*/ 55563 w 261143"/>
                <a:gd name="connsiteY5" fmla="*/ 56357 h 361690"/>
                <a:gd name="connsiteX6" fmla="*/ 138113 w 261143"/>
                <a:gd name="connsiteY6" fmla="*/ 2381 h 361690"/>
                <a:gd name="connsiteX0" fmla="*/ 138113 w 261143"/>
                <a:gd name="connsiteY0" fmla="*/ 2381 h 361834"/>
                <a:gd name="connsiteX1" fmla="*/ 258762 w 261143"/>
                <a:gd name="connsiteY1" fmla="*/ 0 h 361834"/>
                <a:gd name="connsiteX2" fmla="*/ 261143 w 261143"/>
                <a:gd name="connsiteY2" fmla="*/ 265113 h 361834"/>
                <a:gd name="connsiteX3" fmla="*/ 43657 w 261143"/>
                <a:gd name="connsiteY3" fmla="*/ 361157 h 361834"/>
                <a:gd name="connsiteX4" fmla="*/ 0 w 261143"/>
                <a:gd name="connsiteY4" fmla="*/ 307975 h 361834"/>
                <a:gd name="connsiteX5" fmla="*/ 55563 w 261143"/>
                <a:gd name="connsiteY5" fmla="*/ 56357 h 361834"/>
                <a:gd name="connsiteX6" fmla="*/ 138113 w 261143"/>
                <a:gd name="connsiteY6" fmla="*/ 2381 h 361834"/>
                <a:gd name="connsiteX0" fmla="*/ 138113 w 261143"/>
                <a:gd name="connsiteY0" fmla="*/ 2381 h 361157"/>
                <a:gd name="connsiteX1" fmla="*/ 258762 w 261143"/>
                <a:gd name="connsiteY1" fmla="*/ 0 h 361157"/>
                <a:gd name="connsiteX2" fmla="*/ 261143 w 261143"/>
                <a:gd name="connsiteY2" fmla="*/ 265113 h 361157"/>
                <a:gd name="connsiteX3" fmla="*/ 43657 w 261143"/>
                <a:gd name="connsiteY3" fmla="*/ 361157 h 361157"/>
                <a:gd name="connsiteX4" fmla="*/ 0 w 261143"/>
                <a:gd name="connsiteY4" fmla="*/ 307975 h 361157"/>
                <a:gd name="connsiteX5" fmla="*/ 55563 w 261143"/>
                <a:gd name="connsiteY5" fmla="*/ 56357 h 361157"/>
                <a:gd name="connsiteX6" fmla="*/ 138113 w 261143"/>
                <a:gd name="connsiteY6" fmla="*/ 2381 h 361157"/>
                <a:gd name="connsiteX0" fmla="*/ 147638 w 261143"/>
                <a:gd name="connsiteY0" fmla="*/ 40481 h 361157"/>
                <a:gd name="connsiteX1" fmla="*/ 258762 w 261143"/>
                <a:gd name="connsiteY1" fmla="*/ 0 h 361157"/>
                <a:gd name="connsiteX2" fmla="*/ 261143 w 261143"/>
                <a:gd name="connsiteY2" fmla="*/ 265113 h 361157"/>
                <a:gd name="connsiteX3" fmla="*/ 43657 w 261143"/>
                <a:gd name="connsiteY3" fmla="*/ 361157 h 361157"/>
                <a:gd name="connsiteX4" fmla="*/ 0 w 261143"/>
                <a:gd name="connsiteY4" fmla="*/ 307975 h 361157"/>
                <a:gd name="connsiteX5" fmla="*/ 55563 w 261143"/>
                <a:gd name="connsiteY5" fmla="*/ 56357 h 361157"/>
                <a:gd name="connsiteX6" fmla="*/ 147638 w 261143"/>
                <a:gd name="connsiteY6" fmla="*/ 40481 h 361157"/>
                <a:gd name="connsiteX0" fmla="*/ 147638 w 261143"/>
                <a:gd name="connsiteY0" fmla="*/ 40481 h 361157"/>
                <a:gd name="connsiteX1" fmla="*/ 258762 w 261143"/>
                <a:gd name="connsiteY1" fmla="*/ 0 h 361157"/>
                <a:gd name="connsiteX2" fmla="*/ 261143 w 261143"/>
                <a:gd name="connsiteY2" fmla="*/ 265113 h 361157"/>
                <a:gd name="connsiteX3" fmla="*/ 43657 w 261143"/>
                <a:gd name="connsiteY3" fmla="*/ 361157 h 361157"/>
                <a:gd name="connsiteX4" fmla="*/ 0 w 261143"/>
                <a:gd name="connsiteY4" fmla="*/ 307975 h 361157"/>
                <a:gd name="connsiteX5" fmla="*/ 115094 w 261143"/>
                <a:gd name="connsiteY5" fmla="*/ 123032 h 361157"/>
                <a:gd name="connsiteX6" fmla="*/ 147638 w 261143"/>
                <a:gd name="connsiteY6" fmla="*/ 40481 h 361157"/>
                <a:gd name="connsiteX0" fmla="*/ 103981 w 217486"/>
                <a:gd name="connsiteY0" fmla="*/ 40481 h 361157"/>
                <a:gd name="connsiteX1" fmla="*/ 215105 w 217486"/>
                <a:gd name="connsiteY1" fmla="*/ 0 h 361157"/>
                <a:gd name="connsiteX2" fmla="*/ 217486 w 217486"/>
                <a:gd name="connsiteY2" fmla="*/ 265113 h 361157"/>
                <a:gd name="connsiteX3" fmla="*/ 0 w 217486"/>
                <a:gd name="connsiteY3" fmla="*/ 361157 h 361157"/>
                <a:gd name="connsiteX4" fmla="*/ 103980 w 217486"/>
                <a:gd name="connsiteY4" fmla="*/ 212725 h 361157"/>
                <a:gd name="connsiteX5" fmla="*/ 71437 w 217486"/>
                <a:gd name="connsiteY5" fmla="*/ 123032 h 361157"/>
                <a:gd name="connsiteX6" fmla="*/ 103981 w 217486"/>
                <a:gd name="connsiteY6" fmla="*/ 40481 h 361157"/>
                <a:gd name="connsiteX0" fmla="*/ 103981 w 217486"/>
                <a:gd name="connsiteY0" fmla="*/ 40481 h 361157"/>
                <a:gd name="connsiteX1" fmla="*/ 215105 w 217486"/>
                <a:gd name="connsiteY1" fmla="*/ 0 h 361157"/>
                <a:gd name="connsiteX2" fmla="*/ 217486 w 217486"/>
                <a:gd name="connsiteY2" fmla="*/ 265113 h 361157"/>
                <a:gd name="connsiteX3" fmla="*/ 0 w 217486"/>
                <a:gd name="connsiteY3" fmla="*/ 361157 h 361157"/>
                <a:gd name="connsiteX4" fmla="*/ 103980 w 217486"/>
                <a:gd name="connsiteY4" fmla="*/ 212725 h 361157"/>
                <a:gd name="connsiteX5" fmla="*/ 71437 w 217486"/>
                <a:gd name="connsiteY5" fmla="*/ 123032 h 361157"/>
                <a:gd name="connsiteX6" fmla="*/ 103981 w 217486"/>
                <a:gd name="connsiteY6" fmla="*/ 40481 h 361157"/>
                <a:gd name="connsiteX0" fmla="*/ 37898 w 151403"/>
                <a:gd name="connsiteY0" fmla="*/ 40481 h 275567"/>
                <a:gd name="connsiteX1" fmla="*/ 149022 w 151403"/>
                <a:gd name="connsiteY1" fmla="*/ 0 h 275567"/>
                <a:gd name="connsiteX2" fmla="*/ 151403 w 151403"/>
                <a:gd name="connsiteY2" fmla="*/ 265113 h 275567"/>
                <a:gd name="connsiteX3" fmla="*/ 37897 w 151403"/>
                <a:gd name="connsiteY3" fmla="*/ 212725 h 275567"/>
                <a:gd name="connsiteX4" fmla="*/ 5354 w 151403"/>
                <a:gd name="connsiteY4" fmla="*/ 123032 h 275567"/>
                <a:gd name="connsiteX5" fmla="*/ 37898 w 151403"/>
                <a:gd name="connsiteY5" fmla="*/ 40481 h 275567"/>
                <a:gd name="connsiteX0" fmla="*/ 37898 w 151403"/>
                <a:gd name="connsiteY0" fmla="*/ 40481 h 218656"/>
                <a:gd name="connsiteX1" fmla="*/ 149022 w 151403"/>
                <a:gd name="connsiteY1" fmla="*/ 0 h 218656"/>
                <a:gd name="connsiteX2" fmla="*/ 151403 w 151403"/>
                <a:gd name="connsiteY2" fmla="*/ 148432 h 218656"/>
                <a:gd name="connsiteX3" fmla="*/ 37897 w 151403"/>
                <a:gd name="connsiteY3" fmla="*/ 212725 h 218656"/>
                <a:gd name="connsiteX4" fmla="*/ 5354 w 151403"/>
                <a:gd name="connsiteY4" fmla="*/ 123032 h 218656"/>
                <a:gd name="connsiteX5" fmla="*/ 37898 w 151403"/>
                <a:gd name="connsiteY5" fmla="*/ 40481 h 218656"/>
                <a:gd name="connsiteX0" fmla="*/ 48386 w 161891"/>
                <a:gd name="connsiteY0" fmla="*/ 40481 h 218656"/>
                <a:gd name="connsiteX1" fmla="*/ 159510 w 161891"/>
                <a:gd name="connsiteY1" fmla="*/ 0 h 218656"/>
                <a:gd name="connsiteX2" fmla="*/ 161891 w 161891"/>
                <a:gd name="connsiteY2" fmla="*/ 148432 h 218656"/>
                <a:gd name="connsiteX3" fmla="*/ 48385 w 161891"/>
                <a:gd name="connsiteY3" fmla="*/ 212725 h 218656"/>
                <a:gd name="connsiteX4" fmla="*/ 15842 w 161891"/>
                <a:gd name="connsiteY4" fmla="*/ 123032 h 218656"/>
                <a:gd name="connsiteX5" fmla="*/ 48386 w 161891"/>
                <a:gd name="connsiteY5" fmla="*/ 40481 h 218656"/>
                <a:gd name="connsiteX0" fmla="*/ 48386 w 161891"/>
                <a:gd name="connsiteY0" fmla="*/ 40481 h 218656"/>
                <a:gd name="connsiteX1" fmla="*/ 159510 w 161891"/>
                <a:gd name="connsiteY1" fmla="*/ 0 h 218656"/>
                <a:gd name="connsiteX2" fmla="*/ 161891 w 161891"/>
                <a:gd name="connsiteY2" fmla="*/ 148432 h 218656"/>
                <a:gd name="connsiteX3" fmla="*/ 48385 w 161891"/>
                <a:gd name="connsiteY3" fmla="*/ 212725 h 218656"/>
                <a:gd name="connsiteX4" fmla="*/ 15842 w 161891"/>
                <a:gd name="connsiteY4" fmla="*/ 123032 h 218656"/>
                <a:gd name="connsiteX5" fmla="*/ 48386 w 161891"/>
                <a:gd name="connsiteY5" fmla="*/ 40481 h 218656"/>
                <a:gd name="connsiteX0" fmla="*/ 92377 w 205882"/>
                <a:gd name="connsiteY0" fmla="*/ 40481 h 218656"/>
                <a:gd name="connsiteX1" fmla="*/ 203501 w 205882"/>
                <a:gd name="connsiteY1" fmla="*/ 0 h 218656"/>
                <a:gd name="connsiteX2" fmla="*/ 205882 w 205882"/>
                <a:gd name="connsiteY2" fmla="*/ 148432 h 218656"/>
                <a:gd name="connsiteX3" fmla="*/ 92376 w 205882"/>
                <a:gd name="connsiteY3" fmla="*/ 212725 h 218656"/>
                <a:gd name="connsiteX4" fmla="*/ 7445 w 205882"/>
                <a:gd name="connsiteY4" fmla="*/ 120651 h 218656"/>
                <a:gd name="connsiteX5" fmla="*/ 92377 w 205882"/>
                <a:gd name="connsiteY5" fmla="*/ 40481 h 218656"/>
                <a:gd name="connsiteX0" fmla="*/ 92377 w 205882"/>
                <a:gd name="connsiteY0" fmla="*/ 40481 h 218656"/>
                <a:gd name="connsiteX1" fmla="*/ 203501 w 205882"/>
                <a:gd name="connsiteY1" fmla="*/ 0 h 218656"/>
                <a:gd name="connsiteX2" fmla="*/ 205882 w 205882"/>
                <a:gd name="connsiteY2" fmla="*/ 148432 h 218656"/>
                <a:gd name="connsiteX3" fmla="*/ 92376 w 205882"/>
                <a:gd name="connsiteY3" fmla="*/ 212725 h 218656"/>
                <a:gd name="connsiteX4" fmla="*/ 7445 w 205882"/>
                <a:gd name="connsiteY4" fmla="*/ 120651 h 218656"/>
                <a:gd name="connsiteX5" fmla="*/ 92377 w 205882"/>
                <a:gd name="connsiteY5" fmla="*/ 40481 h 218656"/>
                <a:gd name="connsiteX0" fmla="*/ 84932 w 198437"/>
                <a:gd name="connsiteY0" fmla="*/ 40481 h 218656"/>
                <a:gd name="connsiteX1" fmla="*/ 196056 w 198437"/>
                <a:gd name="connsiteY1" fmla="*/ 0 h 218656"/>
                <a:gd name="connsiteX2" fmla="*/ 198437 w 198437"/>
                <a:gd name="connsiteY2" fmla="*/ 148432 h 218656"/>
                <a:gd name="connsiteX3" fmla="*/ 84931 w 198437"/>
                <a:gd name="connsiteY3" fmla="*/ 212725 h 218656"/>
                <a:gd name="connsiteX4" fmla="*/ 0 w 198437"/>
                <a:gd name="connsiteY4" fmla="*/ 120651 h 218656"/>
                <a:gd name="connsiteX5" fmla="*/ 84932 w 198437"/>
                <a:gd name="connsiteY5" fmla="*/ 40481 h 218656"/>
                <a:gd name="connsiteX0" fmla="*/ 27782 w 141287"/>
                <a:gd name="connsiteY0" fmla="*/ 40481 h 218656"/>
                <a:gd name="connsiteX1" fmla="*/ 138906 w 141287"/>
                <a:gd name="connsiteY1" fmla="*/ 0 h 218656"/>
                <a:gd name="connsiteX2" fmla="*/ 141287 w 141287"/>
                <a:gd name="connsiteY2" fmla="*/ 148432 h 218656"/>
                <a:gd name="connsiteX3" fmla="*/ 27781 w 141287"/>
                <a:gd name="connsiteY3" fmla="*/ 212725 h 218656"/>
                <a:gd name="connsiteX4" fmla="*/ 0 w 141287"/>
                <a:gd name="connsiteY4" fmla="*/ 123032 h 218656"/>
                <a:gd name="connsiteX5" fmla="*/ 27782 w 141287"/>
                <a:gd name="connsiteY5" fmla="*/ 40481 h 218656"/>
                <a:gd name="connsiteX0" fmla="*/ 54358 w 167863"/>
                <a:gd name="connsiteY0" fmla="*/ 40481 h 218656"/>
                <a:gd name="connsiteX1" fmla="*/ 165482 w 167863"/>
                <a:gd name="connsiteY1" fmla="*/ 0 h 218656"/>
                <a:gd name="connsiteX2" fmla="*/ 167863 w 167863"/>
                <a:gd name="connsiteY2" fmla="*/ 148432 h 218656"/>
                <a:gd name="connsiteX3" fmla="*/ 54357 w 167863"/>
                <a:gd name="connsiteY3" fmla="*/ 212725 h 218656"/>
                <a:gd name="connsiteX4" fmla="*/ 26576 w 167863"/>
                <a:gd name="connsiteY4" fmla="*/ 123032 h 218656"/>
                <a:gd name="connsiteX5" fmla="*/ 54358 w 167863"/>
                <a:gd name="connsiteY5" fmla="*/ 40481 h 218656"/>
                <a:gd name="connsiteX0" fmla="*/ 85590 w 199095"/>
                <a:gd name="connsiteY0" fmla="*/ 40481 h 218656"/>
                <a:gd name="connsiteX1" fmla="*/ 196714 w 199095"/>
                <a:gd name="connsiteY1" fmla="*/ 0 h 218656"/>
                <a:gd name="connsiteX2" fmla="*/ 199095 w 199095"/>
                <a:gd name="connsiteY2" fmla="*/ 148432 h 218656"/>
                <a:gd name="connsiteX3" fmla="*/ 85589 w 199095"/>
                <a:gd name="connsiteY3" fmla="*/ 212725 h 218656"/>
                <a:gd name="connsiteX4" fmla="*/ 57808 w 199095"/>
                <a:gd name="connsiteY4" fmla="*/ 123032 h 218656"/>
                <a:gd name="connsiteX5" fmla="*/ 85590 w 199095"/>
                <a:gd name="connsiteY5" fmla="*/ 40481 h 218656"/>
                <a:gd name="connsiteX0" fmla="*/ 49021 w 162526"/>
                <a:gd name="connsiteY0" fmla="*/ 40481 h 218656"/>
                <a:gd name="connsiteX1" fmla="*/ 160145 w 162526"/>
                <a:gd name="connsiteY1" fmla="*/ 0 h 218656"/>
                <a:gd name="connsiteX2" fmla="*/ 162526 w 162526"/>
                <a:gd name="connsiteY2" fmla="*/ 148432 h 218656"/>
                <a:gd name="connsiteX3" fmla="*/ 49020 w 162526"/>
                <a:gd name="connsiteY3" fmla="*/ 212725 h 218656"/>
                <a:gd name="connsiteX4" fmla="*/ 21239 w 162526"/>
                <a:gd name="connsiteY4" fmla="*/ 123032 h 218656"/>
                <a:gd name="connsiteX5" fmla="*/ 49021 w 162526"/>
                <a:gd name="connsiteY5" fmla="*/ 40481 h 218656"/>
                <a:gd name="connsiteX0" fmla="*/ 27782 w 141287"/>
                <a:gd name="connsiteY0" fmla="*/ 40481 h 218656"/>
                <a:gd name="connsiteX1" fmla="*/ 138906 w 141287"/>
                <a:gd name="connsiteY1" fmla="*/ 0 h 218656"/>
                <a:gd name="connsiteX2" fmla="*/ 141287 w 141287"/>
                <a:gd name="connsiteY2" fmla="*/ 148432 h 218656"/>
                <a:gd name="connsiteX3" fmla="*/ 27781 w 141287"/>
                <a:gd name="connsiteY3" fmla="*/ 212725 h 218656"/>
                <a:gd name="connsiteX4" fmla="*/ 0 w 141287"/>
                <a:gd name="connsiteY4" fmla="*/ 123032 h 218656"/>
                <a:gd name="connsiteX5" fmla="*/ 27782 w 141287"/>
                <a:gd name="connsiteY5" fmla="*/ 40481 h 21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87" h="218656">
                  <a:moveTo>
                    <a:pt x="27782" y="40481"/>
                  </a:moveTo>
                  <a:lnTo>
                    <a:pt x="138906" y="0"/>
                  </a:lnTo>
                  <a:cubicBezTo>
                    <a:pt x="139700" y="88371"/>
                    <a:pt x="140493" y="60061"/>
                    <a:pt x="141287" y="148432"/>
                  </a:cubicBezTo>
                  <a:cubicBezTo>
                    <a:pt x="122766" y="183886"/>
                    <a:pt x="52123" y="236405"/>
                    <a:pt x="27781" y="212725"/>
                  </a:cubicBezTo>
                  <a:cubicBezTo>
                    <a:pt x="14552" y="177272"/>
                    <a:pt x="8467" y="151343"/>
                    <a:pt x="0" y="123032"/>
                  </a:cubicBezTo>
                  <a:cubicBezTo>
                    <a:pt x="10848" y="59796"/>
                    <a:pt x="16934" y="67998"/>
                    <a:pt x="27782" y="40481"/>
                  </a:cubicBezTo>
                  <a:close/>
                </a:path>
              </a:pathLst>
            </a:custGeom>
            <a:solidFill>
              <a:schemeClr val="accent2">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dirty="0">
                <a:solidFill>
                  <a:prstClr val="white"/>
                </a:solidFill>
              </a:endParaRPr>
            </a:p>
          </p:txBody>
        </p:sp>
        <p:sp>
          <p:nvSpPr>
            <p:cNvPr id="10" name="Rectangle 9">
              <a:extLst>
                <a:ext uri="{FF2B5EF4-FFF2-40B4-BE49-F238E27FC236}">
                  <a16:creationId xmlns:a16="http://schemas.microsoft.com/office/drawing/2014/main" id="{6F7727DC-10B6-4304-94D6-E605F683FE88}"/>
                </a:ext>
              </a:extLst>
            </p:cNvPr>
            <p:cNvSpPr>
              <a:spLocks noChangeArrowheads="1"/>
            </p:cNvSpPr>
            <p:nvPr/>
          </p:nvSpPr>
          <p:spPr bwMode="auto">
            <a:xfrm>
              <a:off x="5841763" y="5310846"/>
              <a:ext cx="793352" cy="150825"/>
            </a:xfrm>
            <a:prstGeom prst="rect">
              <a:avLst/>
            </a:prstGeom>
            <a:noFill/>
            <a:ln>
              <a:noFill/>
            </a:ln>
          </p:spPr>
          <p:txBody>
            <a:bodyPr lIns="36000" rIns="3600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858838" fontAlgn="auto">
                <a:spcBef>
                  <a:spcPct val="50000"/>
                </a:spcBef>
                <a:spcAft>
                  <a:spcPts val="0"/>
                </a:spcAft>
                <a:defRPr/>
              </a:pPr>
              <a:r>
                <a:rPr lang="en-GB" sz="800" kern="0" dirty="0">
                  <a:solidFill>
                    <a:prstClr val="black"/>
                  </a:solidFill>
                </a:rPr>
                <a:t>Inner Gabbard</a:t>
              </a:r>
            </a:p>
          </p:txBody>
        </p:sp>
        <p:sp>
          <p:nvSpPr>
            <p:cNvPr id="11" name="Rectangle 10">
              <a:extLst>
                <a:ext uri="{FF2B5EF4-FFF2-40B4-BE49-F238E27FC236}">
                  <a16:creationId xmlns:a16="http://schemas.microsoft.com/office/drawing/2014/main" id="{8FDAE1F9-13C8-4A13-B268-CA707B4D7B98}"/>
                </a:ext>
              </a:extLst>
            </p:cNvPr>
            <p:cNvSpPr>
              <a:spLocks noChangeArrowheads="1"/>
            </p:cNvSpPr>
            <p:nvPr/>
          </p:nvSpPr>
          <p:spPr bwMode="auto">
            <a:xfrm>
              <a:off x="6048646" y="5709220"/>
              <a:ext cx="795150" cy="149185"/>
            </a:xfrm>
            <a:prstGeom prst="rect">
              <a:avLst/>
            </a:prstGeom>
            <a:noFill/>
            <a:ln>
              <a:noFill/>
            </a:ln>
          </p:spPr>
          <p:txBody>
            <a:bodyPr lIns="36000" rIns="3600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858838" fontAlgn="auto">
                <a:spcBef>
                  <a:spcPct val="50000"/>
                </a:spcBef>
                <a:spcAft>
                  <a:spcPts val="0"/>
                </a:spcAft>
                <a:defRPr/>
              </a:pPr>
              <a:r>
                <a:rPr lang="en-GB" sz="800" kern="0" dirty="0">
                  <a:solidFill>
                    <a:prstClr val="black"/>
                  </a:solidFill>
                </a:rPr>
                <a:t>Galloper</a:t>
              </a:r>
            </a:p>
          </p:txBody>
        </p:sp>
        <p:pic>
          <p:nvPicPr>
            <p:cNvPr id="12" name="Picture 16">
              <a:extLst>
                <a:ext uri="{FF2B5EF4-FFF2-40B4-BE49-F238E27FC236}">
                  <a16:creationId xmlns:a16="http://schemas.microsoft.com/office/drawing/2014/main" id="{D658DAF2-5F44-4BE8-89B4-97A724DBF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481" t="32487" r="62813" b="60396"/>
            <a:stretch>
              <a:fillRect/>
            </a:stretch>
          </p:blipFill>
          <p:spPr bwMode="auto">
            <a:xfrm>
              <a:off x="5068889" y="4784881"/>
              <a:ext cx="688974" cy="1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D809BE5B-4CB1-4DF4-820F-812AD58FE203}"/>
                </a:ext>
              </a:extLst>
            </p:cNvPr>
            <p:cNvSpPr/>
            <p:nvPr/>
          </p:nvSpPr>
          <p:spPr>
            <a:xfrm>
              <a:off x="5463976" y="4928867"/>
              <a:ext cx="46774" cy="442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dirty="0">
                <a:solidFill>
                  <a:prstClr val="white"/>
                </a:solidFill>
              </a:endParaRPr>
            </a:p>
          </p:txBody>
        </p:sp>
        <p:sp>
          <p:nvSpPr>
            <p:cNvPr id="14" name="Rectangle 13">
              <a:extLst>
                <a:ext uri="{FF2B5EF4-FFF2-40B4-BE49-F238E27FC236}">
                  <a16:creationId xmlns:a16="http://schemas.microsoft.com/office/drawing/2014/main" id="{8F8E02DE-9393-4408-8D6D-ED0EBB7710A4}"/>
                </a:ext>
              </a:extLst>
            </p:cNvPr>
            <p:cNvSpPr>
              <a:spLocks noChangeArrowheads="1"/>
            </p:cNvSpPr>
            <p:nvPr/>
          </p:nvSpPr>
          <p:spPr bwMode="auto">
            <a:xfrm>
              <a:off x="4913488" y="4820666"/>
              <a:ext cx="795150" cy="150825"/>
            </a:xfrm>
            <a:prstGeom prst="rect">
              <a:avLst/>
            </a:prstGeom>
            <a:noFill/>
            <a:ln>
              <a:noFill/>
            </a:ln>
          </p:spPr>
          <p:txBody>
            <a:bodyPr lIns="36000" rIns="3600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858838" fontAlgn="auto">
                <a:spcBef>
                  <a:spcPct val="50000"/>
                </a:spcBef>
                <a:spcAft>
                  <a:spcPts val="0"/>
                </a:spcAft>
                <a:defRPr/>
              </a:pPr>
              <a:r>
                <a:rPr lang="en-GB" sz="800" kern="0" dirty="0">
                  <a:solidFill>
                    <a:prstClr val="black"/>
                  </a:solidFill>
                </a:rPr>
                <a:t>Ipswich</a:t>
              </a:r>
            </a:p>
          </p:txBody>
        </p:sp>
        <p:pic>
          <p:nvPicPr>
            <p:cNvPr id="15" name="Picture 19">
              <a:extLst>
                <a:ext uri="{FF2B5EF4-FFF2-40B4-BE49-F238E27FC236}">
                  <a16:creationId xmlns:a16="http://schemas.microsoft.com/office/drawing/2014/main" id="{A83FBAEE-5145-4298-8D01-DD001EEB29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022" t="32487" r="62813" b="60396"/>
            <a:stretch>
              <a:fillRect/>
            </a:stretch>
          </p:blipFill>
          <p:spPr bwMode="auto">
            <a:xfrm>
              <a:off x="5268911" y="4337870"/>
              <a:ext cx="481647" cy="16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03A40F81-711C-48E8-A358-F2D0318D8BFA}"/>
                </a:ext>
              </a:extLst>
            </p:cNvPr>
            <p:cNvSpPr>
              <a:spLocks noChangeArrowheads="1"/>
            </p:cNvSpPr>
            <p:nvPr/>
          </p:nvSpPr>
          <p:spPr bwMode="auto">
            <a:xfrm>
              <a:off x="5089788" y="4332126"/>
              <a:ext cx="795150" cy="149185"/>
            </a:xfrm>
            <a:prstGeom prst="rect">
              <a:avLst/>
            </a:prstGeom>
            <a:noFill/>
            <a:ln>
              <a:noFill/>
            </a:ln>
          </p:spPr>
          <p:txBody>
            <a:bodyPr lIns="36000" rIns="3600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858838" fontAlgn="auto">
                <a:spcBef>
                  <a:spcPct val="50000"/>
                </a:spcBef>
                <a:spcAft>
                  <a:spcPts val="0"/>
                </a:spcAft>
                <a:defRPr/>
              </a:pPr>
              <a:r>
                <a:rPr lang="en-GB" sz="1200" kern="0" dirty="0">
                  <a:solidFill>
                    <a:prstClr val="black"/>
                  </a:solidFill>
                </a:rPr>
                <a:t>Suffolk</a:t>
              </a:r>
            </a:p>
          </p:txBody>
        </p:sp>
        <p:pic>
          <p:nvPicPr>
            <p:cNvPr id="17" name="Picture 21">
              <a:extLst>
                <a:ext uri="{FF2B5EF4-FFF2-40B4-BE49-F238E27FC236}">
                  <a16:creationId xmlns:a16="http://schemas.microsoft.com/office/drawing/2014/main" id="{D21C058D-BB0D-4C1A-BD01-D819E779DF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7126" t="34045" r="64427" b="60396"/>
            <a:stretch>
              <a:fillRect/>
            </a:stretch>
          </p:blipFill>
          <p:spPr bwMode="auto">
            <a:xfrm>
              <a:off x="5280816" y="5165543"/>
              <a:ext cx="400845" cy="12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id="{CF8A2874-B8CD-4980-9F46-065D777E5621}"/>
                </a:ext>
              </a:extLst>
            </p:cNvPr>
            <p:cNvSpPr/>
            <p:nvPr/>
          </p:nvSpPr>
          <p:spPr>
            <a:xfrm>
              <a:off x="5656468" y="5266583"/>
              <a:ext cx="46774" cy="459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dirty="0">
                <a:solidFill>
                  <a:prstClr val="white"/>
                </a:solidFill>
              </a:endParaRPr>
            </a:p>
          </p:txBody>
        </p:sp>
        <p:sp>
          <p:nvSpPr>
            <p:cNvPr id="19" name="Rectangle 18">
              <a:extLst>
                <a:ext uri="{FF2B5EF4-FFF2-40B4-BE49-F238E27FC236}">
                  <a16:creationId xmlns:a16="http://schemas.microsoft.com/office/drawing/2014/main" id="{A25654EE-CC88-4C33-897C-6C971BE8148D}"/>
                </a:ext>
              </a:extLst>
            </p:cNvPr>
            <p:cNvSpPr>
              <a:spLocks noChangeArrowheads="1"/>
            </p:cNvSpPr>
            <p:nvPr/>
          </p:nvSpPr>
          <p:spPr bwMode="auto">
            <a:xfrm>
              <a:off x="5087990" y="5163300"/>
              <a:ext cx="793350" cy="150825"/>
            </a:xfrm>
            <a:prstGeom prst="rect">
              <a:avLst/>
            </a:prstGeom>
            <a:noFill/>
            <a:ln>
              <a:noFill/>
            </a:ln>
          </p:spPr>
          <p:txBody>
            <a:bodyPr lIns="36000" rIns="3600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defTabSz="858838" fontAlgn="auto">
                <a:spcBef>
                  <a:spcPct val="50000"/>
                </a:spcBef>
                <a:spcAft>
                  <a:spcPts val="0"/>
                </a:spcAft>
                <a:defRPr/>
              </a:pPr>
              <a:r>
                <a:rPr lang="en-GB" sz="800" kern="0" dirty="0">
                  <a:solidFill>
                    <a:prstClr val="black"/>
                  </a:solidFill>
                </a:rPr>
                <a:t>Harwich</a:t>
              </a:r>
            </a:p>
          </p:txBody>
        </p:sp>
        <p:sp>
          <p:nvSpPr>
            <p:cNvPr id="20" name="Rectangle 19">
              <a:extLst>
                <a:ext uri="{FF2B5EF4-FFF2-40B4-BE49-F238E27FC236}">
                  <a16:creationId xmlns:a16="http://schemas.microsoft.com/office/drawing/2014/main" id="{98D8E6C2-2FD6-477E-9194-B1150479D3AA}"/>
                </a:ext>
              </a:extLst>
            </p:cNvPr>
            <p:cNvSpPr/>
            <p:nvPr/>
          </p:nvSpPr>
          <p:spPr>
            <a:xfrm>
              <a:off x="5008835" y="3991131"/>
              <a:ext cx="2059834" cy="213285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dirty="0">
                <a:solidFill>
                  <a:prstClr val="white"/>
                </a:solidFill>
              </a:endParaRPr>
            </a:p>
          </p:txBody>
        </p:sp>
        <p:pic>
          <p:nvPicPr>
            <p:cNvPr id="21" name="Picture 25" descr="M:\Transaction_Deal Folder\ABS SF - Project Finance\Thor\Rating Agencies\Initial Rating Presentation\working\material\map_grey[1].jpg">
              <a:extLst>
                <a:ext uri="{FF2B5EF4-FFF2-40B4-BE49-F238E27FC236}">
                  <a16:creationId xmlns:a16="http://schemas.microsoft.com/office/drawing/2014/main" id="{9920ED0D-163C-4586-9978-EF3FE31C50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2676" y="3998446"/>
              <a:ext cx="1233488" cy="213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1B779733-B4CD-44E0-B2CA-D638F51EF66E}"/>
                </a:ext>
              </a:extLst>
            </p:cNvPr>
            <p:cNvCxnSpPr/>
            <p:nvPr/>
          </p:nvCxnSpPr>
          <p:spPr>
            <a:xfrm>
              <a:off x="7068668" y="3991131"/>
              <a:ext cx="1527336" cy="167546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6F98FD44-7D9C-4E99-A52D-4D18D39AFE2F}"/>
                </a:ext>
              </a:extLst>
            </p:cNvPr>
            <p:cNvSpPr/>
            <p:nvPr/>
          </p:nvSpPr>
          <p:spPr>
            <a:xfrm>
              <a:off x="8596004" y="5669875"/>
              <a:ext cx="46774" cy="459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dirty="0">
                <a:solidFill>
                  <a:prstClr val="white"/>
                </a:solidFill>
              </a:endParaRPr>
            </a:p>
          </p:txBody>
        </p:sp>
        <p:cxnSp>
          <p:nvCxnSpPr>
            <p:cNvPr id="24" name="Straight Connector 23">
              <a:extLst>
                <a:ext uri="{FF2B5EF4-FFF2-40B4-BE49-F238E27FC236}">
                  <a16:creationId xmlns:a16="http://schemas.microsoft.com/office/drawing/2014/main" id="{BC8D352B-CB2C-4C06-87F1-81516829A44D}"/>
                </a:ext>
              </a:extLst>
            </p:cNvPr>
            <p:cNvCxnSpPr/>
            <p:nvPr/>
          </p:nvCxnSpPr>
          <p:spPr>
            <a:xfrm flipV="1">
              <a:off x="7068668" y="5709220"/>
              <a:ext cx="1527336" cy="41476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444966D-5CD9-4B70-9BAD-5DC322AD61EF}"/>
                </a:ext>
              </a:extLst>
            </p:cNvPr>
            <p:cNvCxnSpPr/>
            <p:nvPr/>
          </p:nvCxnSpPr>
          <p:spPr>
            <a:xfrm>
              <a:off x="6228544" y="4592790"/>
              <a:ext cx="467735" cy="796748"/>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7DACE1-B012-4ECF-97D8-44803420FBBD}"/>
                </a:ext>
              </a:extLst>
            </p:cNvPr>
            <p:cNvCxnSpPr/>
            <p:nvPr/>
          </p:nvCxnSpPr>
          <p:spPr>
            <a:xfrm>
              <a:off x="6228544" y="4569838"/>
              <a:ext cx="478529" cy="81642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DAEF77-C0DF-49FC-9B9B-C6A72638EFDD}"/>
                </a:ext>
              </a:extLst>
            </p:cNvPr>
            <p:cNvCxnSpPr/>
            <p:nvPr/>
          </p:nvCxnSpPr>
          <p:spPr>
            <a:xfrm>
              <a:off x="6228544" y="4543608"/>
              <a:ext cx="487523" cy="834454"/>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151522-B485-40DB-9061-DACC1F3D55C9}"/>
                </a:ext>
              </a:extLst>
            </p:cNvPr>
            <p:cNvCxnSpPr>
              <a:stCxn id="30" idx="4"/>
              <a:endCxn id="29" idx="0"/>
            </p:cNvCxnSpPr>
            <p:nvPr/>
          </p:nvCxnSpPr>
          <p:spPr>
            <a:xfrm>
              <a:off x="6714269" y="5420686"/>
              <a:ext cx="26984" cy="316403"/>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6CFBBB2-5445-495D-B9FB-C89C372FF35C}"/>
                </a:ext>
              </a:extLst>
            </p:cNvPr>
            <p:cNvSpPr/>
            <p:nvPr/>
          </p:nvSpPr>
          <p:spPr>
            <a:xfrm>
              <a:off x="6717867" y="5737090"/>
              <a:ext cx="44974" cy="459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dirty="0">
                <a:solidFill>
                  <a:prstClr val="white"/>
                </a:solidFill>
              </a:endParaRPr>
            </a:p>
          </p:txBody>
        </p:sp>
        <p:sp>
          <p:nvSpPr>
            <p:cNvPr id="30" name="Oval 29">
              <a:extLst>
                <a:ext uri="{FF2B5EF4-FFF2-40B4-BE49-F238E27FC236}">
                  <a16:creationId xmlns:a16="http://schemas.microsoft.com/office/drawing/2014/main" id="{A4331480-3AC8-4BF4-80E8-20FBFA075C74}"/>
                </a:ext>
              </a:extLst>
            </p:cNvPr>
            <p:cNvSpPr/>
            <p:nvPr/>
          </p:nvSpPr>
          <p:spPr>
            <a:xfrm>
              <a:off x="6689084" y="5374783"/>
              <a:ext cx="46774" cy="459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GB" dirty="0">
                <a:solidFill>
                  <a:prstClr val="white"/>
                </a:solidFill>
              </a:endParaRPr>
            </a:p>
          </p:txBody>
        </p:sp>
      </p:grpSp>
      <p:pic>
        <p:nvPicPr>
          <p:cNvPr id="31" name="Picture 30">
            <a:extLst>
              <a:ext uri="{FF2B5EF4-FFF2-40B4-BE49-F238E27FC236}">
                <a16:creationId xmlns:a16="http://schemas.microsoft.com/office/drawing/2014/main" id="{854CDB28-479B-4E7F-A207-A5AA71AF2449}"/>
              </a:ext>
            </a:extLst>
          </p:cNvPr>
          <p:cNvPicPr>
            <a:picLocks noChangeAspect="1"/>
          </p:cNvPicPr>
          <p:nvPr/>
        </p:nvPicPr>
        <p:blipFill>
          <a:blip r:embed="rId6"/>
          <a:stretch>
            <a:fillRect/>
          </a:stretch>
        </p:blipFill>
        <p:spPr>
          <a:xfrm>
            <a:off x="414851" y="3164369"/>
            <a:ext cx="5096779" cy="3042645"/>
          </a:xfrm>
          <a:prstGeom prst="rect">
            <a:avLst/>
          </a:prstGeom>
          <a:ln>
            <a:solidFill>
              <a:schemeClr val="accent5">
                <a:lumMod val="50000"/>
              </a:schemeClr>
            </a:solidFill>
          </a:ln>
        </p:spPr>
      </p:pic>
      <p:grpSp>
        <p:nvGrpSpPr>
          <p:cNvPr id="32" name="Group 31">
            <a:extLst>
              <a:ext uri="{FF2B5EF4-FFF2-40B4-BE49-F238E27FC236}">
                <a16:creationId xmlns:a16="http://schemas.microsoft.com/office/drawing/2014/main" id="{9A0E8F9A-2068-40F7-9559-8F311BD9242B}"/>
              </a:ext>
            </a:extLst>
          </p:cNvPr>
          <p:cNvGrpSpPr/>
          <p:nvPr/>
        </p:nvGrpSpPr>
        <p:grpSpPr>
          <a:xfrm>
            <a:off x="2958985" y="1245576"/>
            <a:ext cx="4247260" cy="1327393"/>
            <a:chOff x="-4007" y="-78884"/>
            <a:chExt cx="4247260" cy="1327393"/>
          </a:xfrm>
        </p:grpSpPr>
        <p:sp>
          <p:nvSpPr>
            <p:cNvPr id="33" name="Rounded Rectangle 36">
              <a:extLst>
                <a:ext uri="{FF2B5EF4-FFF2-40B4-BE49-F238E27FC236}">
                  <a16:creationId xmlns:a16="http://schemas.microsoft.com/office/drawing/2014/main" id="{61841BD1-BA93-47AE-9C23-D1189EDAF9DF}"/>
                </a:ext>
              </a:extLst>
            </p:cNvPr>
            <p:cNvSpPr/>
            <p:nvPr/>
          </p:nvSpPr>
          <p:spPr>
            <a:xfrm rot="16200000">
              <a:off x="1455926" y="-1538817"/>
              <a:ext cx="1327393" cy="4247260"/>
            </a:xfrm>
            <a:prstGeom prst="round2SameRect">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4" name="Rounded Rectangle 4">
              <a:extLst>
                <a:ext uri="{FF2B5EF4-FFF2-40B4-BE49-F238E27FC236}">
                  <a16:creationId xmlns:a16="http://schemas.microsoft.com/office/drawing/2014/main" id="{228FA8F8-4E29-4FDD-BF94-907D01A3E024}"/>
                </a:ext>
              </a:extLst>
            </p:cNvPr>
            <p:cNvSpPr/>
            <p:nvPr/>
          </p:nvSpPr>
          <p:spPr>
            <a:xfrm>
              <a:off x="59399" y="59399"/>
              <a:ext cx="401505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defTabSz="622300">
                <a:lnSpc>
                  <a:spcPct val="90000"/>
                </a:lnSpc>
                <a:spcAft>
                  <a:spcPct val="35000"/>
                </a:spcAft>
              </a:pPr>
              <a:r>
                <a:rPr lang="en-GB" sz="1400" dirty="0">
                  <a:solidFill>
                    <a:prstClr val="white"/>
                  </a:solidFill>
                </a:rPr>
                <a:t>The Greater Gabbard offshore wind farm (504MW) is located off the Suffolk coast approximately 40km east of Harwich in the Thames Estuary. </a:t>
              </a:r>
            </a:p>
            <a:p>
              <a:pPr defTabSz="622300">
                <a:lnSpc>
                  <a:spcPct val="90000"/>
                </a:lnSpc>
                <a:spcAft>
                  <a:spcPct val="35000"/>
                </a:spcAft>
              </a:pPr>
              <a:r>
                <a:rPr lang="en-GB" sz="1400" dirty="0">
                  <a:solidFill>
                    <a:prstClr val="white"/>
                  </a:solidFill>
                </a:rPr>
                <a:t>The OFTO owns two offshore platforms and three export cables that terminate onshore at Sizewell.</a:t>
              </a:r>
            </a:p>
          </p:txBody>
        </p:sp>
      </p:grpSp>
      <p:grpSp>
        <p:nvGrpSpPr>
          <p:cNvPr id="35" name="Group 34">
            <a:extLst>
              <a:ext uri="{FF2B5EF4-FFF2-40B4-BE49-F238E27FC236}">
                <a16:creationId xmlns:a16="http://schemas.microsoft.com/office/drawing/2014/main" id="{B328B459-11A5-4AD5-871A-D5ECB1CBEC6D}"/>
              </a:ext>
            </a:extLst>
          </p:cNvPr>
          <p:cNvGrpSpPr/>
          <p:nvPr/>
        </p:nvGrpSpPr>
        <p:grpSpPr>
          <a:xfrm>
            <a:off x="5615071" y="4748668"/>
            <a:ext cx="4138322" cy="1466894"/>
            <a:chOff x="2600747" y="1990191"/>
            <a:chExt cx="4138322" cy="1466894"/>
          </a:xfrm>
        </p:grpSpPr>
        <p:sp>
          <p:nvSpPr>
            <p:cNvPr id="36" name="Rounded Rectangle 39">
              <a:extLst>
                <a:ext uri="{FF2B5EF4-FFF2-40B4-BE49-F238E27FC236}">
                  <a16:creationId xmlns:a16="http://schemas.microsoft.com/office/drawing/2014/main" id="{78B5CF35-2B8B-4B1A-9304-9875BFE980E2}"/>
                </a:ext>
              </a:extLst>
            </p:cNvPr>
            <p:cNvSpPr/>
            <p:nvPr/>
          </p:nvSpPr>
          <p:spPr>
            <a:xfrm rot="5400000">
              <a:off x="3934225" y="656713"/>
              <a:ext cx="1466894" cy="4133850"/>
            </a:xfrm>
            <a:prstGeom prst="round2SameRect">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7" name="Rounded Rectangle 4">
              <a:extLst>
                <a:ext uri="{FF2B5EF4-FFF2-40B4-BE49-F238E27FC236}">
                  <a16:creationId xmlns:a16="http://schemas.microsoft.com/office/drawing/2014/main" id="{5F6FD6C7-4959-4EC5-887D-3F89BF79DC49}"/>
                </a:ext>
              </a:extLst>
            </p:cNvPr>
            <p:cNvSpPr/>
            <p:nvPr/>
          </p:nvSpPr>
          <p:spPr>
            <a:xfrm>
              <a:off x="2724017" y="2145567"/>
              <a:ext cx="401505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defTabSz="622300">
                <a:lnSpc>
                  <a:spcPct val="90000"/>
                </a:lnSpc>
                <a:spcAft>
                  <a:spcPct val="35000"/>
                </a:spcAft>
              </a:pPr>
              <a:r>
                <a:rPr lang="en-GB" sz="1400" dirty="0">
                  <a:solidFill>
                    <a:prstClr val="white"/>
                  </a:solidFill>
                </a:rPr>
                <a:t>The onshore cables terminate in the Greater Gabbard Leiston substation compound for switching, monitoring and power quality compensation. </a:t>
              </a:r>
            </a:p>
            <a:p>
              <a:pPr defTabSz="622300">
                <a:lnSpc>
                  <a:spcPct val="90000"/>
                </a:lnSpc>
                <a:spcAft>
                  <a:spcPct val="35000"/>
                </a:spcAft>
              </a:pPr>
              <a:r>
                <a:rPr lang="en-GB" sz="1400" dirty="0">
                  <a:solidFill>
                    <a:prstClr val="white"/>
                  </a:solidFill>
                </a:rPr>
                <a:t>From the compound the interconnect circuits run into the adjacent National Grid substation.</a:t>
              </a:r>
            </a:p>
          </p:txBody>
        </p:sp>
      </p:grpSp>
    </p:spTree>
    <p:extLst>
      <p:ext uri="{BB962C8B-B14F-4D97-AF65-F5344CB8AC3E}">
        <p14:creationId xmlns:p14="http://schemas.microsoft.com/office/powerpoint/2010/main" val="237108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CADC-B13A-414F-917B-F2CA77E3CBF8}"/>
              </a:ext>
            </a:extLst>
          </p:cNvPr>
          <p:cNvSpPr>
            <a:spLocks noGrp="1"/>
          </p:cNvSpPr>
          <p:nvPr>
            <p:ph type="title"/>
          </p:nvPr>
        </p:nvSpPr>
        <p:spPr/>
        <p:txBody>
          <a:bodyPr/>
          <a:lstStyle/>
          <a:p>
            <a:r>
              <a:rPr lang="en-GB" dirty="0"/>
              <a:t>Summary</a:t>
            </a:r>
          </a:p>
        </p:txBody>
      </p:sp>
      <p:sp>
        <p:nvSpPr>
          <p:cNvPr id="3" name="Date Placeholder 2">
            <a:extLst>
              <a:ext uri="{FF2B5EF4-FFF2-40B4-BE49-F238E27FC236}">
                <a16:creationId xmlns:a16="http://schemas.microsoft.com/office/drawing/2014/main" id="{6B2457D8-F0FF-40A8-88F1-E927DBA21503}"/>
              </a:ext>
            </a:extLst>
          </p:cNvPr>
          <p:cNvSpPr>
            <a:spLocks noGrp="1"/>
          </p:cNvSpPr>
          <p:nvPr>
            <p:ph type="dt" sz="half" idx="2"/>
          </p:nvPr>
        </p:nvSpPr>
        <p:spPr/>
        <p:txBody>
          <a:bodyPr/>
          <a:lstStyle/>
          <a:p>
            <a:fld id="{C6F711A0-BB8D-A446-B77A-9BAD3C12CDEE}" type="datetime3">
              <a:rPr lang="en-US" smtClean="0"/>
              <a:pPr/>
              <a:t>9 December 2024</a:t>
            </a:fld>
            <a:endParaRPr lang="en-US" dirty="0"/>
          </a:p>
        </p:txBody>
      </p:sp>
      <p:graphicFrame>
        <p:nvGraphicFramePr>
          <p:cNvPr id="4" name="Table 3">
            <a:extLst>
              <a:ext uri="{FF2B5EF4-FFF2-40B4-BE49-F238E27FC236}">
                <a16:creationId xmlns:a16="http://schemas.microsoft.com/office/drawing/2014/main" id="{F4D71E49-E72C-4E1D-9C12-05ABF47F1973}"/>
              </a:ext>
            </a:extLst>
          </p:cNvPr>
          <p:cNvGraphicFramePr>
            <a:graphicFrameLocks noGrp="1"/>
          </p:cNvGraphicFramePr>
          <p:nvPr>
            <p:extLst>
              <p:ext uri="{D42A27DB-BD31-4B8C-83A1-F6EECF244321}">
                <p14:modId xmlns:p14="http://schemas.microsoft.com/office/powerpoint/2010/main" val="228903178"/>
              </p:ext>
            </p:extLst>
          </p:nvPr>
        </p:nvGraphicFramePr>
        <p:xfrm>
          <a:off x="300038" y="1153681"/>
          <a:ext cx="11267632" cy="3808259"/>
        </p:xfrm>
        <a:graphic>
          <a:graphicData uri="http://schemas.openxmlformats.org/drawingml/2006/table">
            <a:tbl>
              <a:tblPr bandRow="1">
                <a:tableStyleId>{9D7B26C5-4107-4FEC-AEDC-1716B250A1EF}</a:tableStyleId>
              </a:tblPr>
              <a:tblGrid>
                <a:gridCol w="2636270">
                  <a:extLst>
                    <a:ext uri="{9D8B030D-6E8A-4147-A177-3AD203B41FA5}">
                      <a16:colId xmlns:a16="http://schemas.microsoft.com/office/drawing/2014/main" val="20000"/>
                    </a:ext>
                  </a:extLst>
                </a:gridCol>
                <a:gridCol w="8631362">
                  <a:extLst>
                    <a:ext uri="{9D8B030D-6E8A-4147-A177-3AD203B41FA5}">
                      <a16:colId xmlns:a16="http://schemas.microsoft.com/office/drawing/2014/main" val="20001"/>
                    </a:ext>
                  </a:extLst>
                </a:gridCol>
              </a:tblGrid>
              <a:tr h="568695">
                <a:tc>
                  <a:txBody>
                    <a:bodyPr/>
                    <a:lstStyle/>
                    <a:p>
                      <a:r>
                        <a:rPr lang="en-GB" sz="1200" b="1" dirty="0"/>
                        <a:t>Health and</a:t>
                      </a:r>
                      <a:r>
                        <a:rPr lang="en-GB" sz="1200" b="1" baseline="0" dirty="0"/>
                        <a:t> </a:t>
                      </a:r>
                      <a:r>
                        <a:rPr lang="en-GB" sz="1200" b="1" dirty="0"/>
                        <a:t>Safety</a:t>
                      </a:r>
                    </a:p>
                  </a:txBody>
                  <a:tcPr/>
                </a:tc>
                <a:tc>
                  <a:txBody>
                    <a:bodyPr/>
                    <a:lstStyle/>
                    <a:p>
                      <a:pPr marL="171450" indent="-171450">
                        <a:buFont typeface="Wingdings" panose="05000000000000000000" pitchFamily="2" charset="2"/>
                        <a:buChar char="§"/>
                      </a:pPr>
                      <a:r>
                        <a:rPr lang="en-GB" sz="1100" b="0" dirty="0"/>
                        <a:t>No Health and Safety</a:t>
                      </a:r>
                      <a:r>
                        <a:rPr lang="en-GB" sz="1100" b="0" baseline="0" dirty="0"/>
                        <a:t> (H&amp;S) incidents to report since the last presentation, zero RIDDORs</a:t>
                      </a:r>
                    </a:p>
                    <a:p>
                      <a:pPr marL="171450" indent="-171450">
                        <a:buFont typeface="Wingdings" panose="05000000000000000000" pitchFamily="2" charset="2"/>
                        <a:buChar char="§"/>
                      </a:pPr>
                      <a:r>
                        <a:rPr lang="en-GB" sz="1100" b="0" baseline="0" dirty="0"/>
                        <a:t>The OFTO has established a quarterly H&amp;S forum to hold the O&amp;M Operator (EDS HV Ltd) to account</a:t>
                      </a:r>
                    </a:p>
                    <a:p>
                      <a:pPr marL="171450" indent="-171450">
                        <a:buFont typeface="Wingdings" panose="05000000000000000000" pitchFamily="2" charset="2"/>
                        <a:buChar char="§"/>
                      </a:pPr>
                      <a:r>
                        <a:rPr lang="en-GB" sz="1100" b="0" baseline="0" dirty="0"/>
                        <a:t>A H&amp;S audit of EDS’s Operations offshore has recently been completed and some corrective actions are being taken</a:t>
                      </a:r>
                      <a:endParaRPr lang="en-GB" sz="1100" b="0" dirty="0"/>
                    </a:p>
                  </a:txBody>
                  <a:tcPr/>
                </a:tc>
                <a:extLst>
                  <a:ext uri="{0D108BD9-81ED-4DB2-BD59-A6C34878D82A}">
                    <a16:rowId xmlns:a16="http://schemas.microsoft.com/office/drawing/2014/main" val="10000"/>
                  </a:ext>
                </a:extLst>
              </a:tr>
              <a:tr h="1152753">
                <a:tc>
                  <a:txBody>
                    <a:bodyPr/>
                    <a:lstStyle/>
                    <a:p>
                      <a:r>
                        <a:rPr lang="en-GB" sz="1200" b="1" dirty="0"/>
                        <a:t>Availability – 2014 to 2024</a:t>
                      </a:r>
                    </a:p>
                    <a:p>
                      <a:endParaRPr lang="en-GB" sz="1200" dirty="0"/>
                    </a:p>
                    <a:p>
                      <a:endParaRPr lang="en-GB" sz="1200" dirty="0"/>
                    </a:p>
                    <a:p>
                      <a:endParaRPr lang="en-GB" sz="1200" b="1" dirty="0"/>
                    </a:p>
                    <a:p>
                      <a:r>
                        <a:rPr lang="en-GB" sz="1200" b="1" dirty="0"/>
                        <a:t>Exceptional Event Claims </a:t>
                      </a:r>
                    </a:p>
                  </a:txBody>
                  <a:tcPr/>
                </a:tc>
                <a:tc>
                  <a:txBody>
                    <a:bodyPr/>
                    <a:lstStyle/>
                    <a:p>
                      <a:pPr marL="171450" indent="-171450">
                        <a:buFont typeface="Wingdings" panose="05000000000000000000" pitchFamily="2" charset="2"/>
                        <a:buChar char="§"/>
                      </a:pPr>
                      <a:r>
                        <a:rPr lang="en-GB" sz="1100" dirty="0"/>
                        <a:t>Lifetime Availability is 99.31%</a:t>
                      </a:r>
                    </a:p>
                    <a:p>
                      <a:pPr marL="171450" indent="-171450">
                        <a:buFont typeface="Wingdings" panose="05000000000000000000" pitchFamily="2" charset="2"/>
                        <a:buChar char="§"/>
                      </a:pPr>
                      <a:r>
                        <a:rPr lang="en-GB" sz="1100" dirty="0"/>
                        <a:t>Availability for 2024 is 98.80%     </a:t>
                      </a:r>
                    </a:p>
                    <a:p>
                      <a:pPr marL="171450" indent="-171450">
                        <a:buFont typeface="Courier New" panose="02070309020205020404" pitchFamily="49" charset="0"/>
                        <a:buChar char="o"/>
                      </a:pPr>
                      <a:r>
                        <a:rPr lang="en-GB" sz="1100" dirty="0"/>
                        <a:t>The took a planned outage in September 2024 to replace sections of faulty busduct equipment – the OFTO intends to reclaim the lost availability through an Exceptional Event Claims </a:t>
                      </a:r>
                    </a:p>
                    <a:p>
                      <a:pPr marL="0" indent="0">
                        <a:buFont typeface="Courier New" panose="02070309020205020404" pitchFamily="49" charset="0"/>
                        <a:buNone/>
                      </a:pPr>
                      <a:endParaRPr lang="en-GB" sz="1100" dirty="0"/>
                    </a:p>
                    <a:p>
                      <a:pPr marL="171450" indent="-171450">
                        <a:buFont typeface="Wingdings" panose="05000000000000000000" pitchFamily="2" charset="2"/>
                        <a:buChar char="§"/>
                      </a:pPr>
                      <a:r>
                        <a:rPr lang="en-GB" sz="1100" dirty="0"/>
                        <a:t>The OFTO is expecting lifetime availability to be even higher after Ofgem accepted one Exceptional Event claims for lost availability and is minded to accept the other’:</a:t>
                      </a:r>
                    </a:p>
                    <a:p>
                      <a:pPr marL="171450" indent="-171450">
                        <a:buFont typeface="Courier New" panose="02070309020205020404" pitchFamily="49" charset="0"/>
                        <a:buChar char="o"/>
                      </a:pPr>
                      <a:r>
                        <a:rPr lang="en-GB" sz="1100" dirty="0"/>
                        <a:t>The claims relate to two unplanned outages in 2023 a busduct fault and a transformer diverter insert fault      </a:t>
                      </a:r>
                    </a:p>
                  </a:txBody>
                  <a:tcPr/>
                </a:tc>
                <a:extLst>
                  <a:ext uri="{0D108BD9-81ED-4DB2-BD59-A6C34878D82A}">
                    <a16:rowId xmlns:a16="http://schemas.microsoft.com/office/drawing/2014/main" val="10001"/>
                  </a:ext>
                </a:extLst>
              </a:tr>
              <a:tr h="731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OFTO Compliance </a:t>
                      </a:r>
                    </a:p>
                  </a:txBody>
                  <a:tcPr/>
                </a:tc>
                <a:tc>
                  <a:txBody>
                    <a:bodyPr/>
                    <a:lstStyle/>
                    <a:p>
                      <a:pPr marL="171450" indent="-171450">
                        <a:buFont typeface="Wingdings" panose="05000000000000000000" pitchFamily="2" charset="2"/>
                        <a:buChar char="§"/>
                      </a:pPr>
                      <a:r>
                        <a:rPr lang="en-GB" sz="1100" dirty="0"/>
                        <a:t>The OFTO has complied with its licence obligations, including the provision of quarterly availability reporting to Ofgem</a:t>
                      </a:r>
                    </a:p>
                    <a:p>
                      <a:pPr marL="171450" indent="-171450">
                        <a:buFont typeface="Wingdings" panose="05000000000000000000" pitchFamily="2" charset="2"/>
                        <a:buChar char="§"/>
                      </a:pPr>
                      <a:r>
                        <a:rPr lang="en-GB" sz="1100" kern="1200" baseline="0" dirty="0">
                          <a:solidFill>
                            <a:schemeClr val="tx1"/>
                          </a:solidFill>
                        </a:rPr>
                        <a:t>Semi annual investor reports have been loaded onto the GG OFTO website</a:t>
                      </a:r>
                    </a:p>
                    <a:p>
                      <a:pPr marL="171450" indent="-171450">
                        <a:buFont typeface="Wingdings" panose="05000000000000000000" pitchFamily="2" charset="2"/>
                        <a:buChar char="§"/>
                      </a:pPr>
                      <a:r>
                        <a:rPr lang="en-GB" sz="1100" kern="1200" baseline="0" dirty="0">
                          <a:solidFill>
                            <a:schemeClr val="tx1"/>
                          </a:solidFill>
                        </a:rPr>
                        <a:t>A successful compliance audit was completed in Summer 2024</a:t>
                      </a:r>
                    </a:p>
                  </a:txBody>
                  <a:tcPr/>
                </a:tc>
                <a:extLst>
                  <a:ext uri="{0D108BD9-81ED-4DB2-BD59-A6C34878D82A}">
                    <a16:rowId xmlns:a16="http://schemas.microsoft.com/office/drawing/2014/main" val="10002"/>
                  </a:ext>
                </a:extLst>
              </a:tr>
              <a:tr h="1049898">
                <a:tc>
                  <a:txBody>
                    <a:bodyPr/>
                    <a:lstStyle/>
                    <a:p>
                      <a:r>
                        <a:rPr lang="en-GB" sz="1200" b="1" dirty="0"/>
                        <a:t>Insurance</a:t>
                      </a:r>
                    </a:p>
                  </a:txBody>
                  <a:tcPr/>
                </a:tc>
                <a:tc>
                  <a:txBody>
                    <a:bodyPr/>
                    <a:lstStyle/>
                    <a:p>
                      <a:pPr marL="171450" indent="-171450" algn="l" defTabSz="914400" rtl="0" eaLnBrk="1" latinLnBrk="0" hangingPunct="1">
                        <a:buFont typeface="Wingdings" panose="05000000000000000000" pitchFamily="2" charset="2"/>
                        <a:buChar char="§"/>
                      </a:pPr>
                      <a:r>
                        <a:rPr lang="en-GB" sz="1100" dirty="0"/>
                        <a:t>No</a:t>
                      </a:r>
                      <a:r>
                        <a:rPr lang="en-GB" sz="1100" baseline="0" dirty="0"/>
                        <a:t> insurance claims raised during 2024 – regular engagement has </a:t>
                      </a:r>
                      <a:r>
                        <a:rPr lang="en-GB" sz="1100" kern="1200" baseline="0" dirty="0">
                          <a:solidFill>
                            <a:schemeClr val="tx1"/>
                          </a:solidFill>
                          <a:latin typeface="+mn-lt"/>
                          <a:ea typeface="+mn-ea"/>
                          <a:cs typeface="+mn-cs"/>
                        </a:rPr>
                        <a:t>taken place with insurers</a:t>
                      </a:r>
                    </a:p>
                    <a:p>
                      <a:pPr marL="171450" indent="-171450" algn="l" defTabSz="914400" rtl="0" eaLnBrk="1" latinLnBrk="0" hangingPunct="1">
                        <a:buFont typeface="Courier New" panose="02070309020205020404" pitchFamily="49" charset="0"/>
                        <a:buChar char="o"/>
                      </a:pPr>
                      <a:r>
                        <a:rPr lang="en-GB" sz="1100" kern="1200" dirty="0">
                          <a:solidFill>
                            <a:schemeClr val="tx1"/>
                          </a:solidFill>
                          <a:latin typeface="+mn-lt"/>
                          <a:ea typeface="+mn-ea"/>
                          <a:cs typeface="+mn-cs"/>
                        </a:rPr>
                        <a:t>the OFTO recently placed insurance and was able to make savings on premiums for Property Insurance   </a:t>
                      </a:r>
                    </a:p>
                    <a:p>
                      <a:pPr marL="171450" indent="-171450" algn="l" defTabSz="914400" rtl="0" eaLnBrk="1" latinLnBrk="0" hangingPunct="1">
                        <a:buFont typeface="Courier New" panose="02070309020205020404" pitchFamily="49" charset="0"/>
                        <a:buChar char="o"/>
                      </a:pPr>
                      <a:r>
                        <a:rPr lang="en-GB" sz="1100" kern="1200" dirty="0">
                          <a:solidFill>
                            <a:schemeClr val="tx1"/>
                          </a:solidFill>
                          <a:latin typeface="+mn-lt"/>
                          <a:ea typeface="+mn-ea"/>
                          <a:cs typeface="+mn-cs"/>
                        </a:rPr>
                        <a:t>the OFTO successfully placed insurance for terrorism and liability</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7106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B278-C7A0-4F9B-B8B1-913DA2E97C86}"/>
              </a:ext>
            </a:extLst>
          </p:cNvPr>
          <p:cNvSpPr>
            <a:spLocks noGrp="1"/>
          </p:cNvSpPr>
          <p:nvPr>
            <p:ph type="title"/>
          </p:nvPr>
        </p:nvSpPr>
        <p:spPr/>
        <p:txBody>
          <a:bodyPr/>
          <a:lstStyle/>
          <a:p>
            <a:r>
              <a:rPr lang="en-GB" dirty="0"/>
              <a:t>Operations Update</a:t>
            </a:r>
          </a:p>
        </p:txBody>
      </p:sp>
      <p:sp>
        <p:nvSpPr>
          <p:cNvPr id="3" name="Date Placeholder 2">
            <a:extLst>
              <a:ext uri="{FF2B5EF4-FFF2-40B4-BE49-F238E27FC236}">
                <a16:creationId xmlns:a16="http://schemas.microsoft.com/office/drawing/2014/main" id="{F1A99AB4-9297-4F1E-B8D0-6DBF3C6ECFBE}"/>
              </a:ext>
            </a:extLst>
          </p:cNvPr>
          <p:cNvSpPr>
            <a:spLocks noGrp="1"/>
          </p:cNvSpPr>
          <p:nvPr>
            <p:ph type="dt" sz="half" idx="2"/>
          </p:nvPr>
        </p:nvSpPr>
        <p:spPr/>
        <p:txBody>
          <a:bodyPr/>
          <a:lstStyle/>
          <a:p>
            <a:fld id="{C6F711A0-BB8D-A446-B77A-9BAD3C12CDEE}" type="datetime3">
              <a:rPr lang="en-US" smtClean="0"/>
              <a:pPr/>
              <a:t>9 December 2024</a:t>
            </a:fld>
            <a:endParaRPr lang="en-US" dirty="0"/>
          </a:p>
        </p:txBody>
      </p:sp>
      <p:graphicFrame>
        <p:nvGraphicFramePr>
          <p:cNvPr id="4" name="Table 3">
            <a:extLst>
              <a:ext uri="{FF2B5EF4-FFF2-40B4-BE49-F238E27FC236}">
                <a16:creationId xmlns:a16="http://schemas.microsoft.com/office/drawing/2014/main" id="{74C258E1-466D-4B71-BD1B-E6D0F64021AD}"/>
              </a:ext>
            </a:extLst>
          </p:cNvPr>
          <p:cNvGraphicFramePr>
            <a:graphicFrameLocks noGrp="1"/>
          </p:cNvGraphicFramePr>
          <p:nvPr>
            <p:extLst>
              <p:ext uri="{D42A27DB-BD31-4B8C-83A1-F6EECF244321}">
                <p14:modId xmlns:p14="http://schemas.microsoft.com/office/powerpoint/2010/main" val="2018957742"/>
              </p:ext>
            </p:extLst>
          </p:nvPr>
        </p:nvGraphicFramePr>
        <p:xfrm>
          <a:off x="300038" y="1223307"/>
          <a:ext cx="11288994" cy="5330473"/>
        </p:xfrm>
        <a:graphic>
          <a:graphicData uri="http://schemas.openxmlformats.org/drawingml/2006/table">
            <a:tbl>
              <a:tblPr firstRow="1" bandRow="1">
                <a:tableStyleId>{9D7B26C5-4107-4FEC-AEDC-1716B250A1EF}</a:tableStyleId>
              </a:tblPr>
              <a:tblGrid>
                <a:gridCol w="2653278">
                  <a:extLst>
                    <a:ext uri="{9D8B030D-6E8A-4147-A177-3AD203B41FA5}">
                      <a16:colId xmlns:a16="http://schemas.microsoft.com/office/drawing/2014/main" val="1237701946"/>
                    </a:ext>
                  </a:extLst>
                </a:gridCol>
                <a:gridCol w="8635716">
                  <a:extLst>
                    <a:ext uri="{9D8B030D-6E8A-4147-A177-3AD203B41FA5}">
                      <a16:colId xmlns:a16="http://schemas.microsoft.com/office/drawing/2014/main" val="118020167"/>
                    </a:ext>
                  </a:extLst>
                </a:gridCol>
              </a:tblGrid>
              <a:tr h="388332">
                <a:tc>
                  <a:txBody>
                    <a:bodyPr/>
                    <a:lstStyle/>
                    <a:p>
                      <a:pPr algn="ctr"/>
                      <a:r>
                        <a:rPr lang="en-GB" dirty="0"/>
                        <a:t>Issue </a:t>
                      </a:r>
                    </a:p>
                  </a:txBody>
                  <a:tcPr/>
                </a:tc>
                <a:tc>
                  <a:txBody>
                    <a:bodyPr/>
                    <a:lstStyle/>
                    <a:p>
                      <a:pPr algn="ctr"/>
                      <a:r>
                        <a:rPr lang="en-GB" dirty="0"/>
                        <a:t>Update </a:t>
                      </a:r>
                    </a:p>
                  </a:txBody>
                  <a:tcPr/>
                </a:tc>
                <a:extLst>
                  <a:ext uri="{0D108BD9-81ED-4DB2-BD59-A6C34878D82A}">
                    <a16:rowId xmlns:a16="http://schemas.microsoft.com/office/drawing/2014/main" val="3816149418"/>
                  </a:ext>
                </a:extLst>
              </a:tr>
              <a:tr h="520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t>Maintenance </a:t>
                      </a:r>
                      <a:endParaRPr lang="en-GB" sz="1200" b="1" dirty="0"/>
                    </a:p>
                  </a:txBody>
                  <a:tcPr/>
                </a:tc>
                <a:tc>
                  <a:txBody>
                    <a:bodyPr/>
                    <a:lstStyle/>
                    <a:p>
                      <a:pPr marL="171450" lvl="0" indent="-171450">
                        <a:buFont typeface="Wingdings" panose="05000000000000000000" pitchFamily="2" charset="2"/>
                        <a:buChar char="§"/>
                      </a:pPr>
                      <a:r>
                        <a:rPr lang="en-GB" sz="1100" dirty="0"/>
                        <a:t>2024 has been a successful year</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aseline="0" dirty="0"/>
                        <a:t>Assets are subject to an ongoing risk assessment (based on maintenance activities) that will inform planned and preventative maintenance for 2025 and beyond</a:t>
                      </a:r>
                    </a:p>
                    <a:p>
                      <a:pPr marL="285750" marR="0" lvl="0" indent="-285750" algn="l" rtl="0" eaLnBrk="1" fontAlgn="auto" latinLnBrk="0" hangingPunct="1">
                        <a:lnSpc>
                          <a:spcPct val="100000"/>
                        </a:lnSpc>
                        <a:spcBef>
                          <a:spcPts val="0"/>
                        </a:spcBef>
                        <a:spcAft>
                          <a:spcPts val="0"/>
                        </a:spcAft>
                        <a:buClrTx/>
                        <a:buSzTx/>
                        <a:buFont typeface="Courier New" panose="02070309020205020404" pitchFamily="49" charset="0"/>
                        <a:buChar char="o"/>
                      </a:pPr>
                      <a:r>
                        <a:rPr lang="en-GB" sz="1100" kern="1200" baseline="0" dirty="0">
                          <a:solidFill>
                            <a:schemeClr val="tx1"/>
                          </a:solidFill>
                        </a:rPr>
                        <a:t>EDS is paying particular attention to critical assets that may impact on OFTO availability and on planned preventative maintenance and asset risk assessments</a:t>
                      </a:r>
                      <a:endParaRPr lang="en-GB" sz="1100" kern="1200" baseline="0" dirty="0">
                        <a:solidFill>
                          <a:schemeClr val="tx1"/>
                        </a:solidFill>
                        <a:latin typeface="+mn-lt"/>
                        <a:ea typeface="+mn-ea"/>
                        <a:cs typeface="+mn-cs"/>
                      </a:endParaRPr>
                    </a:p>
                    <a:p>
                      <a:pPr marL="285750" marR="0" lvl="0" indent="-285750" algn="l">
                        <a:lnSpc>
                          <a:spcPct val="100000"/>
                        </a:lnSpc>
                        <a:spcBef>
                          <a:spcPts val="0"/>
                        </a:spcBef>
                        <a:spcAft>
                          <a:spcPts val="0"/>
                        </a:spcAft>
                        <a:buClrTx/>
                        <a:buSzTx/>
                        <a:buFont typeface="Courier New" panose="02070309020205020404" pitchFamily="49" charset="0"/>
                        <a:buChar char="o"/>
                      </a:pPr>
                      <a:r>
                        <a:rPr lang="en-GB" sz="1100" b="0" i="0" u="none" strike="noStrike" kern="1200" baseline="0" noProof="0" dirty="0">
                          <a:solidFill>
                            <a:schemeClr val="tx1"/>
                          </a:solidFill>
                        </a:rPr>
                        <a:t>Planned maintenance is slightly behind schedule. Poor weather has been encountered throughout the year and EDS have also been supporting the windfarm generator with a large reactive switchgear replacement campaign following a failure. EDS intend to push forward in the new year to catch-up</a:t>
                      </a:r>
                      <a:endParaRPr lang="en-GB" sz="1100" kern="1200" baseline="0" dirty="0">
                        <a:solidFill>
                          <a:schemeClr val="tx1"/>
                        </a:solidFill>
                        <a:latin typeface="+mn-lt"/>
                        <a:ea typeface="+mn-ea"/>
                        <a:cs typeface="+mn-cs"/>
                      </a:endParaRPr>
                    </a:p>
                    <a:p>
                      <a:pPr marL="171450" indent="-171450">
                        <a:buFont typeface="Wingdings" panose="05000000000000000000" pitchFamily="2" charset="2"/>
                        <a:buChar char="§"/>
                      </a:pPr>
                      <a:endParaRPr lang="en-GB" sz="1100" kern="1200" baseline="0" dirty="0">
                        <a:solidFill>
                          <a:schemeClr val="tx1"/>
                        </a:solidFill>
                      </a:endParaRPr>
                    </a:p>
                  </a:txBody>
                  <a:tcPr/>
                </a:tc>
                <a:extLst>
                  <a:ext uri="{0D108BD9-81ED-4DB2-BD59-A6C34878D82A}">
                    <a16:rowId xmlns:a16="http://schemas.microsoft.com/office/drawing/2014/main" val="1510905940"/>
                  </a:ext>
                </a:extLst>
              </a:tr>
              <a:tr h="1696021">
                <a:tc>
                  <a:txBody>
                    <a:bodyPr/>
                    <a:lstStyle/>
                    <a:p>
                      <a:r>
                        <a:rPr lang="en-GB" sz="1200" b="1" dirty="0"/>
                        <a:t>Fibre Failures – Contingency Planning</a:t>
                      </a:r>
                    </a:p>
                  </a:txBody>
                  <a:tcPr/>
                </a:tc>
                <a:tc>
                  <a:txBody>
                    <a:bodyPr/>
                    <a:lstStyle/>
                    <a:p>
                      <a:pPr marL="171450" indent="-171450">
                        <a:buFont typeface="Wingdings" panose="05000000000000000000" pitchFamily="2" charset="2"/>
                        <a:buChar char="§"/>
                      </a:pPr>
                      <a:r>
                        <a:rPr lang="en-GB" sz="1100" dirty="0"/>
                        <a:t>No</a:t>
                      </a:r>
                      <a:r>
                        <a:rPr lang="en-GB" sz="1100" baseline="0" dirty="0"/>
                        <a:t> change to status of fibres in the nearshore subsea section</a:t>
                      </a:r>
                    </a:p>
                    <a:p>
                      <a:pPr marL="171450" indent="-171450">
                        <a:buFont typeface="Wingdings" panose="05000000000000000000" pitchFamily="2" charset="2"/>
                        <a:buChar char="§"/>
                      </a:pPr>
                      <a:r>
                        <a:rPr lang="en-GB" sz="1100" baseline="0" dirty="0"/>
                        <a:t>Interconnector cable between the two Offshore Platforms contains a fibre link - these fibres have failed resulting in a loss of communication between the two Offshore Platforms</a:t>
                      </a:r>
                    </a:p>
                    <a:p>
                      <a:pPr marL="171450" indent="-171450">
                        <a:buFont typeface="Courier New" panose="02070309020205020404" pitchFamily="49" charset="0"/>
                        <a:buChar char="o"/>
                      </a:pPr>
                      <a:r>
                        <a:rPr lang="en-GB" sz="1100" baseline="0" dirty="0"/>
                        <a:t>Communication has been maintained by installing a highly reliable microwave link that transmits information between both Offshore Platforms </a:t>
                      </a:r>
                    </a:p>
                    <a:p>
                      <a:pPr marL="171450" indent="-171450">
                        <a:buFont typeface="Courier New" panose="02070309020205020404" pitchFamily="49" charset="0"/>
                        <a:buChar char="o"/>
                      </a:pPr>
                      <a:r>
                        <a:rPr lang="en-GB" sz="1100" baseline="0" dirty="0"/>
                        <a:t>Cable repair framework agreements are in place and cable repair scopes are in place for the interconnector and nearshore and are ready to be issued if necessary   </a:t>
                      </a:r>
                    </a:p>
                    <a:p>
                      <a:pPr marL="171450" indent="-171450">
                        <a:buFont typeface="Courier New" panose="02070309020205020404" pitchFamily="49" charset="0"/>
                        <a:buChar char="o"/>
                      </a:pPr>
                      <a:r>
                        <a:rPr lang="en-GB" sz="1100" baseline="0" dirty="0"/>
                        <a:t>Spare joints are in storage as well as various other spares required for an offshore cable repair</a:t>
                      </a:r>
                    </a:p>
                    <a:p>
                      <a:pPr marL="171450" indent="-171450">
                        <a:buFont typeface="Courier New" panose="02070309020205020404" pitchFamily="49" charset="0"/>
                        <a:buChar char="o"/>
                      </a:pPr>
                      <a:r>
                        <a:rPr lang="en-GB" sz="1100" baseline="0" dirty="0"/>
                        <a:t>The OFTO has procured a replacement cable monitoring system to inform operational decisions around cable usage</a:t>
                      </a:r>
                    </a:p>
                  </a:txBody>
                  <a:tcPr/>
                </a:tc>
                <a:extLst>
                  <a:ext uri="{0D108BD9-81ED-4DB2-BD59-A6C34878D82A}">
                    <a16:rowId xmlns:a16="http://schemas.microsoft.com/office/drawing/2014/main" val="4020564410"/>
                  </a:ext>
                </a:extLst>
              </a:tr>
              <a:tr h="1255323">
                <a:tc>
                  <a:txBody>
                    <a:bodyPr/>
                    <a:lstStyle/>
                    <a:p>
                      <a:r>
                        <a:rPr lang="en-GB" sz="1200" b="1" dirty="0"/>
                        <a:t>Freespanning</a:t>
                      </a:r>
                      <a:r>
                        <a:rPr lang="en-GB" sz="1200" b="1" baseline="0" dirty="0"/>
                        <a:t> cables </a:t>
                      </a:r>
                      <a:endParaRPr lang="en-GB" sz="1200" b="1" dirty="0"/>
                    </a:p>
                  </a:txBody>
                  <a:tcPr>
                    <a:lnB w="12700" cap="flat" cmpd="sng" algn="ctr">
                      <a:solidFill>
                        <a:schemeClr val="tx1"/>
                      </a:solidFill>
                      <a:prstDash val="solid"/>
                      <a:round/>
                      <a:headEnd type="none" w="med" len="med"/>
                      <a:tailEnd type="none" w="med" len="med"/>
                    </a:lnB>
                  </a:tcPr>
                </a:tc>
                <a:tc>
                  <a:txBody>
                    <a:bodyPr/>
                    <a:lstStyle/>
                    <a:p>
                      <a:pPr marL="171450" indent="-171450" algn="l" defTabSz="914400" rtl="0" eaLnBrk="1" latinLnBrk="0" hangingPunct="1">
                        <a:buFont typeface="Wingdings" panose="05000000000000000000" pitchFamily="2" charset="2"/>
                        <a:buChar char="§"/>
                      </a:pPr>
                      <a:r>
                        <a:rPr lang="en-GB" sz="1100" kern="1200" dirty="0">
                          <a:solidFill>
                            <a:schemeClr val="tx1"/>
                          </a:solidFill>
                        </a:rPr>
                        <a:t>Sections</a:t>
                      </a:r>
                      <a:r>
                        <a:rPr lang="en-GB" sz="1100" kern="1200" baseline="0" dirty="0">
                          <a:solidFill>
                            <a:schemeClr val="tx1"/>
                          </a:solidFill>
                        </a:rPr>
                        <a:t> of cable in the nearshore area have been identified as free spanning: </a:t>
                      </a:r>
                      <a:endParaRPr lang="en-GB" sz="1100" kern="1200" dirty="0">
                        <a:solidFill>
                          <a:schemeClr val="tx1"/>
                        </a:solidFill>
                      </a:endParaRPr>
                    </a:p>
                    <a:p>
                      <a:pPr marL="171450" indent="-171450" algn="l" defTabSz="914400" rtl="0" eaLnBrk="1" latinLnBrk="0" hangingPunct="1">
                        <a:buFont typeface="Courier New" panose="02070309020205020404" pitchFamily="49" charset="0"/>
                        <a:buChar char="o"/>
                      </a:pPr>
                      <a:r>
                        <a:rPr lang="en-GB" sz="1100" kern="1200" baseline="0" dirty="0">
                          <a:solidFill>
                            <a:schemeClr val="tx1"/>
                          </a:solidFill>
                        </a:rPr>
                        <a:t>Fishermen have agreed not to fish in the local area and compensation arrangements have been agreed</a:t>
                      </a:r>
                    </a:p>
                    <a:p>
                      <a:pPr marL="171450" indent="-171450" algn="l" defTabSz="914400" rtl="0" eaLnBrk="1" latinLnBrk="0" hangingPunct="1">
                        <a:buFont typeface="Courier New" panose="02070309020205020404" pitchFamily="49" charset="0"/>
                        <a:buChar char="o"/>
                      </a:pPr>
                      <a:r>
                        <a:rPr lang="en-GB" sz="1100" kern="1200" baseline="0" dirty="0">
                          <a:solidFill>
                            <a:schemeClr val="tx1"/>
                          </a:solidFill>
                        </a:rPr>
                        <a:t>The OFTO has completed a  subsea survey in September 2024 in the nearshore area which shows that the </a:t>
                      </a:r>
                      <a:r>
                        <a:rPr lang="en-GB" sz="1100" kern="1200" baseline="0" dirty="0" err="1">
                          <a:solidFill>
                            <a:schemeClr val="tx1"/>
                          </a:solidFill>
                        </a:rPr>
                        <a:t>freespans</a:t>
                      </a:r>
                      <a:r>
                        <a:rPr lang="en-GB" sz="1100" kern="1200" baseline="0" dirty="0">
                          <a:solidFill>
                            <a:schemeClr val="tx1"/>
                          </a:solidFill>
                        </a:rPr>
                        <a:t> are migrating and risk assessment has confirmed that there’s a small risk of anchor drag or third party interference (fishing)</a:t>
                      </a:r>
                    </a:p>
                    <a:p>
                      <a:pPr marL="171450" indent="-171450" algn="l" defTabSz="914400" rtl="0" eaLnBrk="1" latinLnBrk="0" hangingPunct="1">
                        <a:buFont typeface="Courier New" panose="02070309020205020404" pitchFamily="49" charset="0"/>
                        <a:buChar char="o"/>
                      </a:pPr>
                      <a:r>
                        <a:rPr lang="en-GB" sz="1100" kern="1200" baseline="0" dirty="0">
                          <a:solidFill>
                            <a:schemeClr val="tx1"/>
                          </a:solidFill>
                        </a:rPr>
                        <a:t>The nearshore area where the freespans are located is a dynamic and changing environment that is subject to shifting seabed movement which makes remedial works extremely challenging – due to this the OFTO is not planning to undertake remedial works and is establishing a robust monitoring regime – which may involve more frequent surveys and analysis on potential for cable fatigue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91145"/>
                  </a:ext>
                </a:extLst>
              </a:tr>
              <a:tr h="333862">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It is anticipated that all work will be carried out using operating cash flow whilst maintaining reserve accounts at contracted levels</a:t>
                      </a:r>
                    </a:p>
                    <a:p>
                      <a:endParaRPr lang="en-GB" sz="11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31733194"/>
                  </a:ext>
                </a:extLst>
              </a:tr>
            </a:tbl>
          </a:graphicData>
        </a:graphic>
      </p:graphicFrame>
    </p:spTree>
    <p:extLst>
      <p:ext uri="{BB962C8B-B14F-4D97-AF65-F5344CB8AC3E}">
        <p14:creationId xmlns:p14="http://schemas.microsoft.com/office/powerpoint/2010/main" val="332838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B278-C7A0-4F9B-B8B1-913DA2E97C86}"/>
              </a:ext>
            </a:extLst>
          </p:cNvPr>
          <p:cNvSpPr>
            <a:spLocks noGrp="1"/>
          </p:cNvSpPr>
          <p:nvPr>
            <p:ph type="title"/>
          </p:nvPr>
        </p:nvSpPr>
        <p:spPr/>
        <p:txBody>
          <a:bodyPr/>
          <a:lstStyle/>
          <a:p>
            <a:r>
              <a:rPr lang="en-GB" dirty="0"/>
              <a:t>Operations Update (</a:t>
            </a:r>
            <a:r>
              <a:rPr lang="en-GB" dirty="0" err="1"/>
              <a:t>cont</a:t>
            </a:r>
            <a:r>
              <a:rPr lang="en-GB" dirty="0"/>
              <a:t>)</a:t>
            </a:r>
          </a:p>
        </p:txBody>
      </p:sp>
      <p:sp>
        <p:nvSpPr>
          <p:cNvPr id="3" name="Date Placeholder 2">
            <a:extLst>
              <a:ext uri="{FF2B5EF4-FFF2-40B4-BE49-F238E27FC236}">
                <a16:creationId xmlns:a16="http://schemas.microsoft.com/office/drawing/2014/main" id="{F1A99AB4-9297-4F1E-B8D0-6DBF3C6ECFBE}"/>
              </a:ext>
            </a:extLst>
          </p:cNvPr>
          <p:cNvSpPr>
            <a:spLocks noGrp="1"/>
          </p:cNvSpPr>
          <p:nvPr>
            <p:ph type="dt" sz="half" idx="2"/>
          </p:nvPr>
        </p:nvSpPr>
        <p:spPr/>
        <p:txBody>
          <a:bodyPr/>
          <a:lstStyle/>
          <a:p>
            <a:fld id="{C6F711A0-BB8D-A446-B77A-9BAD3C12CDEE}" type="datetime3">
              <a:rPr lang="en-US" smtClean="0"/>
              <a:pPr/>
              <a:t>9 December 2024</a:t>
            </a:fld>
            <a:endParaRPr lang="en-US" dirty="0"/>
          </a:p>
        </p:txBody>
      </p:sp>
      <p:graphicFrame>
        <p:nvGraphicFramePr>
          <p:cNvPr id="4" name="Table 3">
            <a:extLst>
              <a:ext uri="{FF2B5EF4-FFF2-40B4-BE49-F238E27FC236}">
                <a16:creationId xmlns:a16="http://schemas.microsoft.com/office/drawing/2014/main" id="{74C258E1-466D-4B71-BD1B-E6D0F64021AD}"/>
              </a:ext>
            </a:extLst>
          </p:cNvPr>
          <p:cNvGraphicFramePr>
            <a:graphicFrameLocks noGrp="1"/>
          </p:cNvGraphicFramePr>
          <p:nvPr>
            <p:extLst>
              <p:ext uri="{D42A27DB-BD31-4B8C-83A1-F6EECF244321}">
                <p14:modId xmlns:p14="http://schemas.microsoft.com/office/powerpoint/2010/main" val="1094449683"/>
              </p:ext>
            </p:extLst>
          </p:nvPr>
        </p:nvGraphicFramePr>
        <p:xfrm>
          <a:off x="300038" y="1167580"/>
          <a:ext cx="11288994" cy="4627631"/>
        </p:xfrm>
        <a:graphic>
          <a:graphicData uri="http://schemas.openxmlformats.org/drawingml/2006/table">
            <a:tbl>
              <a:tblPr firstRow="1" bandRow="1">
                <a:tableStyleId>{9D7B26C5-4107-4FEC-AEDC-1716B250A1EF}</a:tableStyleId>
              </a:tblPr>
              <a:tblGrid>
                <a:gridCol w="2653278">
                  <a:extLst>
                    <a:ext uri="{9D8B030D-6E8A-4147-A177-3AD203B41FA5}">
                      <a16:colId xmlns:a16="http://schemas.microsoft.com/office/drawing/2014/main" val="1237701946"/>
                    </a:ext>
                  </a:extLst>
                </a:gridCol>
                <a:gridCol w="8635716">
                  <a:extLst>
                    <a:ext uri="{9D8B030D-6E8A-4147-A177-3AD203B41FA5}">
                      <a16:colId xmlns:a16="http://schemas.microsoft.com/office/drawing/2014/main" val="118020167"/>
                    </a:ext>
                  </a:extLst>
                </a:gridCol>
              </a:tblGrid>
              <a:tr h="320508">
                <a:tc>
                  <a:txBody>
                    <a:bodyPr/>
                    <a:lstStyle/>
                    <a:p>
                      <a:pPr algn="ctr"/>
                      <a:r>
                        <a:rPr lang="en-GB" dirty="0"/>
                        <a:t>Issue </a:t>
                      </a:r>
                    </a:p>
                  </a:txBody>
                  <a:tcPr/>
                </a:tc>
                <a:tc>
                  <a:txBody>
                    <a:bodyPr/>
                    <a:lstStyle/>
                    <a:p>
                      <a:pPr algn="ctr"/>
                      <a:r>
                        <a:rPr lang="en-GB" dirty="0"/>
                        <a:t>Update </a:t>
                      </a:r>
                    </a:p>
                  </a:txBody>
                  <a:tcPr/>
                </a:tc>
                <a:extLst>
                  <a:ext uri="{0D108BD9-81ED-4DB2-BD59-A6C34878D82A}">
                    <a16:rowId xmlns:a16="http://schemas.microsoft.com/office/drawing/2014/main" val="3816149418"/>
                  </a:ext>
                </a:extLst>
              </a:tr>
              <a:tr h="520825">
                <a:tc>
                  <a:txBody>
                    <a:bodyPr/>
                    <a:lstStyle/>
                    <a:p>
                      <a:pPr lvl="0">
                        <a:buNone/>
                      </a:pPr>
                      <a:r>
                        <a:rPr lang="en-GB" sz="1200" b="1" dirty="0"/>
                        <a:t>IG-SUB Heila Crane</a:t>
                      </a:r>
                    </a:p>
                  </a:txBody>
                  <a:tcPr/>
                </a:tc>
                <a:tc>
                  <a:txBody>
                    <a:bodyPr/>
                    <a:lstStyle/>
                    <a:p>
                      <a:pPr marL="171450" lvl="0" indent="-171450">
                        <a:buFont typeface="Wingdings" panose="05000000000000000000" pitchFamily="2" charset="2"/>
                        <a:buChar char="§"/>
                      </a:pPr>
                      <a:r>
                        <a:rPr lang="en-GB" sz="1100" baseline="0" dirty="0"/>
                        <a:t>The Heila </a:t>
                      </a:r>
                      <a:r>
                        <a:rPr lang="en-GB" sz="1100" baseline="0" dirty="0" err="1"/>
                        <a:t>knuckleboom</a:t>
                      </a:r>
                      <a:r>
                        <a:rPr lang="en-GB" sz="1100" baseline="0" dirty="0"/>
                        <a:t> crane on the Inner Gabbard Offshore Platform failed inspection</a:t>
                      </a:r>
                    </a:p>
                    <a:p>
                      <a:pPr marL="171450" lvl="0" indent="-171450">
                        <a:buFont typeface="Courier New" panose="02070309020205020404" pitchFamily="49" charset="0"/>
                        <a:buChar char="o"/>
                      </a:pPr>
                      <a:r>
                        <a:rPr lang="en-GB" sz="1100" baseline="0" dirty="0"/>
                        <a:t>EDS have sourced a replacement crane which is on the Platform awaiting installation. The existing crane has been stripped but poor weather has delayed the installation of the replacement crane. Due for completion by end of January 2025</a:t>
                      </a:r>
                    </a:p>
                    <a:p>
                      <a:pPr marL="171450" lvl="0" indent="-171450">
                        <a:buFont typeface="Courier New" panose="02070309020205020404" pitchFamily="49" charset="0"/>
                        <a:buChar char="o"/>
                      </a:pPr>
                      <a:r>
                        <a:rPr lang="en-GB" sz="1100" baseline="0" dirty="0"/>
                        <a:t>Replacement crane and all labour is the cost responsibility of EDS, no costs incurred to the OFTO</a:t>
                      </a:r>
                    </a:p>
                  </a:txBody>
                  <a:tcPr/>
                </a:tc>
                <a:extLst>
                  <a:ext uri="{0D108BD9-81ED-4DB2-BD59-A6C34878D82A}">
                    <a16:rowId xmlns:a16="http://schemas.microsoft.com/office/drawing/2014/main" val="1510905940"/>
                  </a:ext>
                </a:extLst>
              </a:tr>
              <a:tr h="964695">
                <a:tc>
                  <a:txBody>
                    <a:bodyPr/>
                    <a:lstStyle/>
                    <a:p>
                      <a:r>
                        <a:rPr lang="en-GB" sz="1200" b="1" dirty="0"/>
                        <a:t>IG-SUB Module 3 Busduct</a:t>
                      </a:r>
                    </a:p>
                  </a:txBody>
                  <a:tcPr/>
                </a:tc>
                <a:tc>
                  <a:txBody>
                    <a:bodyPr/>
                    <a:lstStyle/>
                    <a:p>
                      <a:pPr marL="171450" indent="-171450">
                        <a:buFont typeface="Wingdings" panose="05000000000000000000" pitchFamily="2" charset="2"/>
                        <a:buChar char="§"/>
                      </a:pPr>
                      <a:r>
                        <a:rPr lang="en-GB" sz="1100" dirty="0"/>
                        <a:t>Module 3 33kV busducts were replaced by EDS and the OEM Mosser Glaser successfully in August/September 2024</a:t>
                      </a:r>
                      <a:endParaRPr lang="en-GB" sz="1100" baseline="0" dirty="0"/>
                    </a:p>
                    <a:p>
                      <a:pPr marL="171450" indent="-171450">
                        <a:buFont typeface="Courier New" panose="02070309020205020404" pitchFamily="49" charset="0"/>
                        <a:buChar char="o"/>
                      </a:pPr>
                      <a:r>
                        <a:rPr lang="en-GB" sz="1100" baseline="0" dirty="0"/>
                        <a:t>During testing, an issue was found with the Wind Farm Generator GGOWL 33kV switchgear termination</a:t>
                      </a:r>
                    </a:p>
                    <a:p>
                      <a:pPr marL="171450" indent="-171450">
                        <a:buFont typeface="Courier New" panose="02070309020205020404" pitchFamily="49" charset="0"/>
                        <a:buChar char="o"/>
                      </a:pPr>
                      <a:r>
                        <a:rPr lang="en-GB" sz="1100" baseline="0" dirty="0"/>
                        <a:t>EDS assisted GGOWL during their fault identification works, which resulted in the 33kV switchgear being condemned</a:t>
                      </a:r>
                      <a:endParaRPr lang="en-GB" sz="1100" dirty="0"/>
                    </a:p>
                    <a:p>
                      <a:pPr marL="171450" lvl="0" indent="-171450">
                        <a:buFont typeface="Courier New" panose="02070309020205020404" pitchFamily="49" charset="0"/>
                        <a:buChar char="o"/>
                      </a:pPr>
                      <a:r>
                        <a:rPr lang="en-GB" sz="1100" baseline="0" dirty="0"/>
                        <a:t>EDS continue to support GGOWL during the ongoing switchgear replacement, recommissioning works and circuit return to service (re-energisation)</a:t>
                      </a:r>
                      <a:endParaRPr lang="en-GB" sz="1100" dirty="0"/>
                    </a:p>
                  </a:txBody>
                  <a:tcPr/>
                </a:tc>
                <a:extLst>
                  <a:ext uri="{0D108BD9-81ED-4DB2-BD59-A6C34878D82A}">
                    <a16:rowId xmlns:a16="http://schemas.microsoft.com/office/drawing/2014/main" val="4020564410"/>
                  </a:ext>
                </a:extLst>
              </a:tr>
              <a:tr h="520825">
                <a:tc>
                  <a:txBody>
                    <a:bodyPr/>
                    <a:lstStyle/>
                    <a:p>
                      <a:r>
                        <a:rPr lang="en-GB" sz="1200" b="1" dirty="0"/>
                        <a:t>Leiston – Copper Theft</a:t>
                      </a:r>
                    </a:p>
                  </a:txBody>
                  <a:tcPr/>
                </a:tc>
                <a:tc>
                  <a:txBody>
                    <a:bodyPr/>
                    <a:lstStyle/>
                    <a:p>
                      <a:pPr marL="171450" indent="-171450">
                        <a:buFont typeface="Wingdings" panose="05000000000000000000" pitchFamily="2" charset="2"/>
                        <a:buChar char="§"/>
                      </a:pPr>
                      <a:r>
                        <a:rPr lang="en-GB" sz="1100" baseline="0" dirty="0"/>
                        <a:t>Following a break in and the theft of copper earth tape, an electric fence has been installed around the site and the site CCTV upgraded</a:t>
                      </a:r>
                    </a:p>
                    <a:p>
                      <a:pPr marL="171450" indent="-171450">
                        <a:buFont typeface="Courier New" panose="02070309020205020404" pitchFamily="49" charset="0"/>
                        <a:buChar char="o"/>
                      </a:pPr>
                      <a:r>
                        <a:rPr lang="en-GB" sz="1100" baseline="0" dirty="0"/>
                        <a:t>Final commissioning of the remaining section of fencing for the 132kV CVT compound will be completed in December 2024</a:t>
                      </a:r>
                    </a:p>
                    <a:p>
                      <a:pPr marL="171450" lvl="0" indent="-171450">
                        <a:buFont typeface="Courier New" panose="02070309020205020404" pitchFamily="49" charset="0"/>
                        <a:buChar char="o"/>
                      </a:pPr>
                      <a:r>
                        <a:rPr lang="en-GB" sz="1100" baseline="0" dirty="0"/>
                        <a:t>Electic fencing covering all the other compounds is fully operational</a:t>
                      </a:r>
                    </a:p>
                    <a:p>
                      <a:pPr marL="171450" lvl="0" indent="-171450">
                        <a:buFont typeface="Courier New" panose="02070309020205020404" pitchFamily="49" charset="0"/>
                        <a:buChar char="o"/>
                      </a:pPr>
                      <a:r>
                        <a:rPr lang="en-GB" sz="1100" baseline="0" dirty="0"/>
                        <a:t>The site CCTV system has been upgraded and is fully operational</a:t>
                      </a:r>
                    </a:p>
                  </a:txBody>
                  <a:tcPr/>
                </a:tc>
                <a:extLst>
                  <a:ext uri="{0D108BD9-81ED-4DB2-BD59-A6C34878D82A}">
                    <a16:rowId xmlns:a16="http://schemas.microsoft.com/office/drawing/2014/main" val="2175399698"/>
                  </a:ext>
                </a:extLst>
              </a:tr>
              <a:tr h="1392176">
                <a:tc>
                  <a:txBody>
                    <a:bodyPr/>
                    <a:lstStyle/>
                    <a:p>
                      <a:r>
                        <a:rPr lang="en-GB" sz="1200" b="1" baseline="0" dirty="0"/>
                        <a:t>Leiston - Automatic Voltage Regulators (AVRs) </a:t>
                      </a:r>
                      <a:endParaRPr lang="en-GB" sz="1200" b="1" dirty="0"/>
                    </a:p>
                  </a:txBody>
                  <a:tcPr>
                    <a:lnB w="12700" cap="flat" cmpd="sng" algn="ctr">
                      <a:solidFill>
                        <a:schemeClr val="tx1"/>
                      </a:solidFill>
                      <a:prstDash val="solid"/>
                      <a:round/>
                      <a:headEnd type="none" w="med" len="med"/>
                      <a:tailEnd type="none" w="med" len="med"/>
                    </a:lnB>
                  </a:tcPr>
                </a:tc>
                <a:tc>
                  <a:txBody>
                    <a:bodyPr/>
                    <a:lstStyle/>
                    <a:p>
                      <a:pPr marL="171450" indent="-171450" algn="l" rtl="0" eaLnBrk="1" latinLnBrk="0" hangingPunct="1">
                        <a:buFont typeface="Wingdings" panose="05000000000000000000" pitchFamily="2" charset="2"/>
                        <a:buChar char="§"/>
                      </a:pPr>
                      <a:r>
                        <a:rPr lang="en-GB" sz="1100" kern="1200" dirty="0">
                          <a:solidFill>
                            <a:schemeClr val="tx1"/>
                          </a:solidFill>
                        </a:rPr>
                        <a:t>The three AVRs have encountered several failures during 2024 with the OEM </a:t>
                      </a:r>
                      <a:r>
                        <a:rPr lang="en-GB" sz="1100" kern="1200" dirty="0" err="1">
                          <a:solidFill>
                            <a:schemeClr val="tx1"/>
                          </a:solidFill>
                        </a:rPr>
                        <a:t>Sollatek</a:t>
                      </a:r>
                      <a:r>
                        <a:rPr lang="en-GB" sz="1100" kern="1200" dirty="0">
                          <a:solidFill>
                            <a:schemeClr val="tx1"/>
                          </a:solidFill>
                        </a:rPr>
                        <a:t> attending site to carryout repairs</a:t>
                      </a:r>
                    </a:p>
                    <a:p>
                      <a:pPr marL="171450" indent="-171450" algn="l" rtl="0" eaLnBrk="1" latinLnBrk="0" hangingPunct="1">
                        <a:buFont typeface="Courier New" panose="02070309020205020404" pitchFamily="49" charset="0"/>
                        <a:buChar char="o"/>
                      </a:pPr>
                      <a:r>
                        <a:rPr lang="en-GB" sz="1100" kern="1200" baseline="0" dirty="0">
                          <a:solidFill>
                            <a:schemeClr val="tx1"/>
                          </a:solidFill>
                        </a:rPr>
                        <a:t>The OFTO has secured a set of strategic spares as a short to mid-term strategy as original spare parts are becoming sparce due to their obsolescence </a:t>
                      </a:r>
                    </a:p>
                    <a:p>
                      <a:pPr marL="171450" indent="-171450" algn="l" rtl="0" eaLnBrk="1" latinLnBrk="0" hangingPunct="1">
                        <a:buFont typeface="Courier New" panose="02070309020205020404" pitchFamily="49" charset="0"/>
                        <a:buChar char="o"/>
                      </a:pPr>
                      <a:r>
                        <a:rPr lang="en-GB" sz="1100" kern="1200" baseline="0" dirty="0">
                          <a:solidFill>
                            <a:schemeClr val="tx1"/>
                          </a:solidFill>
                        </a:rPr>
                        <a:t>EDS and the OEM </a:t>
                      </a:r>
                      <a:r>
                        <a:rPr lang="en-GB" sz="1100" kern="1200" baseline="0" dirty="0" err="1">
                          <a:solidFill>
                            <a:schemeClr val="tx1"/>
                          </a:solidFill>
                        </a:rPr>
                        <a:t>Sollatek</a:t>
                      </a:r>
                      <a:r>
                        <a:rPr lang="en-GB" sz="1100" kern="1200" baseline="0" dirty="0">
                          <a:solidFill>
                            <a:schemeClr val="tx1"/>
                          </a:solidFill>
                        </a:rPr>
                        <a:t> are working on a long-term solution to replace one of the existing AVRs with a new, modern unit, allowing the remaining two original units to become back-ups and the replaced unit as donor parts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91145"/>
                  </a:ext>
                </a:extLst>
              </a:tr>
              <a:tr h="333862">
                <a:tc>
                  <a:txBody>
                    <a:bodyPr/>
                    <a:lstStyle/>
                    <a:p>
                      <a:endParaRPr lang="en-GB"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It is anticipated that all work will be carried out using operating cash flow whilst maintaining reserve accounts at contracted levels</a:t>
                      </a:r>
                    </a:p>
                    <a:p>
                      <a:endParaRPr lang="en-GB" sz="11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31733194"/>
                  </a:ext>
                </a:extLst>
              </a:tr>
            </a:tbl>
          </a:graphicData>
        </a:graphic>
      </p:graphicFrame>
    </p:spTree>
    <p:extLst>
      <p:ext uri="{BB962C8B-B14F-4D97-AF65-F5344CB8AC3E}">
        <p14:creationId xmlns:p14="http://schemas.microsoft.com/office/powerpoint/2010/main" val="380151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F401-39D7-4928-B591-1CE6AE24E351}"/>
              </a:ext>
            </a:extLst>
          </p:cNvPr>
          <p:cNvSpPr>
            <a:spLocks noGrp="1"/>
          </p:cNvSpPr>
          <p:nvPr>
            <p:ph type="title"/>
          </p:nvPr>
        </p:nvSpPr>
        <p:spPr/>
        <p:txBody>
          <a:bodyPr/>
          <a:lstStyle/>
          <a:p>
            <a:r>
              <a:rPr lang="en-GB" dirty="0"/>
              <a:t>Key Financial Performance</a:t>
            </a:r>
          </a:p>
        </p:txBody>
      </p:sp>
      <p:sp>
        <p:nvSpPr>
          <p:cNvPr id="3" name="Date Placeholder 2">
            <a:extLst>
              <a:ext uri="{FF2B5EF4-FFF2-40B4-BE49-F238E27FC236}">
                <a16:creationId xmlns:a16="http://schemas.microsoft.com/office/drawing/2014/main" id="{13E14E8E-8864-4C02-B9F9-E0032D0BDD96}"/>
              </a:ext>
            </a:extLst>
          </p:cNvPr>
          <p:cNvSpPr>
            <a:spLocks noGrp="1"/>
          </p:cNvSpPr>
          <p:nvPr>
            <p:ph type="dt" sz="half" idx="2"/>
          </p:nvPr>
        </p:nvSpPr>
        <p:spPr/>
        <p:txBody>
          <a:bodyPr/>
          <a:lstStyle/>
          <a:p>
            <a:fld id="{C6F711A0-BB8D-A446-B77A-9BAD3C12CDEE}" type="datetime3">
              <a:rPr lang="en-US" smtClean="0"/>
              <a:pPr/>
              <a:t>9 December 2024</a:t>
            </a:fld>
            <a:endParaRPr lang="en-US" dirty="0"/>
          </a:p>
        </p:txBody>
      </p:sp>
      <p:sp>
        <p:nvSpPr>
          <p:cNvPr id="4" name="Content Placeholder 5">
            <a:extLst>
              <a:ext uri="{FF2B5EF4-FFF2-40B4-BE49-F238E27FC236}">
                <a16:creationId xmlns:a16="http://schemas.microsoft.com/office/drawing/2014/main" id="{50DA9517-DA13-4E7F-BA70-2867977EB095}"/>
              </a:ext>
            </a:extLst>
          </p:cNvPr>
          <p:cNvSpPr txBox="1">
            <a:spLocks/>
          </p:cNvSpPr>
          <p:nvPr/>
        </p:nvSpPr>
        <p:spPr>
          <a:xfrm>
            <a:off x="679508" y="1170773"/>
            <a:ext cx="11028230" cy="4683927"/>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000" b="0" i="0" kern="1200" baseline="0">
                <a:solidFill>
                  <a:schemeClr val="tx1"/>
                </a:solidFill>
                <a:latin typeface="Europa-Light" panose="02000000000000000000" pitchFamily="2" charset="77"/>
                <a:ea typeface="+mn-ea"/>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Europa-Light" panose="02000000000000000000" pitchFamily="2" charset="77"/>
                <a:ea typeface="+mn-ea"/>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baseline="0">
                <a:solidFill>
                  <a:schemeClr val="tx1"/>
                </a:solidFill>
                <a:latin typeface="Europa-Light" panose="02000000000000000000" pitchFamily="2" charset="77"/>
                <a:ea typeface="+mn-ea"/>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baseline="0">
                <a:solidFill>
                  <a:schemeClr val="tx1"/>
                </a:solidFill>
                <a:latin typeface="Europa-Light" panose="02000000000000000000" pitchFamily="2" charset="77"/>
                <a:ea typeface="+mn-ea"/>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b="0" i="0" kern="1200" baseline="0">
                <a:solidFill>
                  <a:schemeClr val="tx1"/>
                </a:solidFill>
                <a:latin typeface="Europa-Light" panose="02000000000000000000" pitchFamily="2" charset="77"/>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a:spcBef>
                <a:spcPts val="200"/>
              </a:spcBef>
              <a:spcAft>
                <a:spcPts val="1200"/>
              </a:spcAft>
              <a:buFont typeface="Wingdings" panose="05000000000000000000" pitchFamily="2" charset="2"/>
              <a:buChar char="§"/>
            </a:pPr>
            <a:r>
              <a:rPr lang="en-GB" sz="1100" dirty="0">
                <a:latin typeface="+mn-lt"/>
                <a:cs typeface="+mn-cs"/>
              </a:rPr>
              <a:t>Transmission Revenue has been invoiced and received within the agreed time limits</a:t>
            </a:r>
          </a:p>
          <a:p>
            <a:pPr marL="171450" indent="-171450" algn="just">
              <a:spcBef>
                <a:spcPts val="200"/>
              </a:spcBef>
              <a:spcAft>
                <a:spcPts val="1200"/>
              </a:spcAft>
              <a:buFont typeface="Courier New" panose="02070309020205020404" pitchFamily="49" charset="0"/>
              <a:buChar char="o"/>
            </a:pPr>
            <a:r>
              <a:rPr lang="en-GB" sz="1100" dirty="0">
                <a:latin typeface="+mj-lt"/>
              </a:rPr>
              <a:t>Proposed revenue for 24/25 is £39m </a:t>
            </a:r>
          </a:p>
          <a:p>
            <a:pPr marL="171450" indent="-171450" algn="just">
              <a:spcBef>
                <a:spcPts val="200"/>
              </a:spcBef>
              <a:spcAft>
                <a:spcPts val="1200"/>
              </a:spcAft>
              <a:buFont typeface="Wingdings" panose="05000000000000000000" pitchFamily="2" charset="2"/>
              <a:buChar char="§"/>
            </a:pPr>
            <a:r>
              <a:rPr lang="en-GB" sz="1100" dirty="0">
                <a:latin typeface="+mn-lt"/>
                <a:cs typeface="+mn-cs"/>
              </a:rPr>
              <a:t>Monitored Operating Costs : actual year to September 2024 £2,257k – within the 80%  - 120% threshold tests                                                                                        </a:t>
            </a:r>
          </a:p>
          <a:p>
            <a:pPr marL="171450" indent="-171450" algn="just">
              <a:spcBef>
                <a:spcPts val="200"/>
              </a:spcBef>
              <a:spcAft>
                <a:spcPts val="1200"/>
              </a:spcAft>
              <a:buFont typeface="Courier New" panose="02070309020205020404" pitchFamily="49" charset="0"/>
              <a:buChar char="o"/>
            </a:pPr>
            <a:r>
              <a:rPr lang="en-GB" sz="1100" dirty="0">
                <a:latin typeface="+mj-lt"/>
              </a:rPr>
              <a:t>Payments to key contractors have been made as per contracts</a:t>
            </a:r>
          </a:p>
          <a:p>
            <a:pPr marL="171450" indent="-171450" algn="just">
              <a:spcBef>
                <a:spcPts val="200"/>
              </a:spcBef>
              <a:spcAft>
                <a:spcPts val="1200"/>
              </a:spcAft>
              <a:buFont typeface="Wingdings" panose="05000000000000000000" pitchFamily="2" charset="2"/>
              <a:buChar char="§"/>
            </a:pPr>
            <a:r>
              <a:rPr lang="en-GB" sz="1100" dirty="0">
                <a:latin typeface="+mn-lt"/>
                <a:cs typeface="+mn-cs"/>
              </a:rPr>
              <a:t>Key financial deliverables have been met, including the filing of regulatory accounts for the period ended 31 March 2024 with the Authority</a:t>
            </a:r>
          </a:p>
          <a:p>
            <a:pPr marL="171450" indent="-171450" algn="just">
              <a:spcBef>
                <a:spcPts val="200"/>
              </a:spcBef>
              <a:spcAft>
                <a:spcPts val="1200"/>
              </a:spcAft>
              <a:buFont typeface="Courier New" panose="02070309020205020404" pitchFamily="49" charset="0"/>
              <a:buChar char="o"/>
            </a:pPr>
            <a:r>
              <a:rPr lang="en-GB" sz="1100" dirty="0">
                <a:latin typeface="+mj-lt"/>
              </a:rPr>
              <a:t>The Financial and Compliance Audits were signed off in July 2024 by MHA MacIntyre Hudson and Henderson Loggie LLP respectively. The Financial Statements and the Annual Compliance Report were distributed to the Lenders via upload to the Bondholders website.</a:t>
            </a:r>
          </a:p>
          <a:p>
            <a:pPr marL="171450" indent="-171450" algn="just">
              <a:spcBef>
                <a:spcPts val="200"/>
              </a:spcBef>
              <a:spcAft>
                <a:spcPts val="1200"/>
              </a:spcAft>
              <a:buFont typeface="Wingdings" panose="05000000000000000000" pitchFamily="2" charset="2"/>
              <a:buChar char="§"/>
            </a:pPr>
            <a:r>
              <a:rPr lang="en-GB" sz="1100" dirty="0">
                <a:latin typeface="+mn-lt"/>
                <a:cs typeface="+mn-cs"/>
              </a:rPr>
              <a:t>Bond interest and principal were paid in full according to the payment schedule in March 2024 (£11.3m) and September 2024 (£11.9m)</a:t>
            </a:r>
          </a:p>
          <a:p>
            <a:pPr marL="171450" indent="-171450" algn="just">
              <a:spcBef>
                <a:spcPts val="200"/>
              </a:spcBef>
              <a:spcAft>
                <a:spcPts val="1200"/>
              </a:spcAft>
              <a:buFont typeface="Wingdings" panose="05000000000000000000" pitchFamily="2" charset="2"/>
              <a:buChar char="§"/>
            </a:pPr>
            <a:r>
              <a:rPr lang="en-GB" altLang="en-US" sz="1100" dirty="0">
                <a:latin typeface="+mn-lt"/>
                <a:cs typeface="+mn-cs"/>
              </a:rPr>
              <a:t>All reserve accounts remain fully funded.</a:t>
            </a:r>
          </a:p>
        </p:txBody>
      </p:sp>
      <p:graphicFrame>
        <p:nvGraphicFramePr>
          <p:cNvPr id="5" name="Table 4">
            <a:extLst>
              <a:ext uri="{FF2B5EF4-FFF2-40B4-BE49-F238E27FC236}">
                <a16:creationId xmlns:a16="http://schemas.microsoft.com/office/drawing/2014/main" id="{5964666B-A62C-48BC-866D-AEE75FE191D6}"/>
              </a:ext>
            </a:extLst>
          </p:cNvPr>
          <p:cNvGraphicFramePr>
            <a:graphicFrameLocks noGrp="1"/>
          </p:cNvGraphicFramePr>
          <p:nvPr>
            <p:extLst>
              <p:ext uri="{D42A27DB-BD31-4B8C-83A1-F6EECF244321}">
                <p14:modId xmlns:p14="http://schemas.microsoft.com/office/powerpoint/2010/main" val="1562705938"/>
              </p:ext>
            </p:extLst>
          </p:nvPr>
        </p:nvGraphicFramePr>
        <p:xfrm>
          <a:off x="896622" y="4426714"/>
          <a:ext cx="5297001" cy="1406618"/>
        </p:xfrm>
        <a:graphic>
          <a:graphicData uri="http://schemas.openxmlformats.org/drawingml/2006/table">
            <a:tbl>
              <a:tblPr firstRow="1" bandRow="1">
                <a:tableStyleId>{3B4B98B0-60AC-42C2-AFA5-B58CD77FA1E5}</a:tableStyleId>
              </a:tblPr>
              <a:tblGrid>
                <a:gridCol w="2259144">
                  <a:extLst>
                    <a:ext uri="{9D8B030D-6E8A-4147-A177-3AD203B41FA5}">
                      <a16:colId xmlns:a16="http://schemas.microsoft.com/office/drawing/2014/main" val="20000"/>
                    </a:ext>
                  </a:extLst>
                </a:gridCol>
                <a:gridCol w="1097212">
                  <a:extLst>
                    <a:ext uri="{9D8B030D-6E8A-4147-A177-3AD203B41FA5}">
                      <a16:colId xmlns:a16="http://schemas.microsoft.com/office/drawing/2014/main" val="20001"/>
                    </a:ext>
                  </a:extLst>
                </a:gridCol>
                <a:gridCol w="1940645">
                  <a:extLst>
                    <a:ext uri="{9D8B030D-6E8A-4147-A177-3AD203B41FA5}">
                      <a16:colId xmlns:a16="http://schemas.microsoft.com/office/drawing/2014/main" val="20002"/>
                    </a:ext>
                  </a:extLst>
                </a:gridCol>
              </a:tblGrid>
              <a:tr h="4018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chemeClr val="tx1"/>
                          </a:solidFill>
                        </a:rPr>
                        <a:t>	</a:t>
                      </a:r>
                      <a:endParaRPr lang="en-GB" dirty="0"/>
                    </a:p>
                  </a:txBody>
                  <a:tcPr/>
                </a:tc>
                <a:tc>
                  <a:txBody>
                    <a:bodyPr/>
                    <a:lstStyle/>
                    <a:p>
                      <a:r>
                        <a:rPr lang="en-GB" sz="1600" b="1" u="none" strike="noStrike" kern="1200" baseline="0" dirty="0">
                          <a:solidFill>
                            <a:schemeClr val="tx1"/>
                          </a:solidFill>
                        </a:rPr>
                        <a:t>Ratio</a:t>
                      </a:r>
                      <a:endParaRPr lang="en-GB" sz="1600" dirty="0"/>
                    </a:p>
                  </a:txBody>
                  <a:tcPr/>
                </a:tc>
                <a:tc>
                  <a:txBody>
                    <a:bodyPr/>
                    <a:lstStyle/>
                    <a:p>
                      <a:r>
                        <a:rPr lang="en-GB" sz="1600" dirty="0"/>
                        <a:t>Lock up Level</a:t>
                      </a:r>
                    </a:p>
                  </a:txBody>
                  <a:tcPr/>
                </a:tc>
                <a:extLst>
                  <a:ext uri="{0D108BD9-81ED-4DB2-BD59-A6C34878D82A}">
                    <a16:rowId xmlns:a16="http://schemas.microsoft.com/office/drawing/2014/main" val="10000"/>
                  </a:ext>
                </a:extLst>
              </a:tr>
              <a:tr h="334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strike="noStrike" kern="1200" baseline="0" dirty="0">
                          <a:solidFill>
                            <a:schemeClr val="tx1"/>
                          </a:solidFill>
                        </a:rPr>
                        <a:t>Projected DSCR </a:t>
                      </a:r>
                      <a:endParaRPr lang="en-GB" sz="1400" b="0" i="0" u="none" strike="noStrike" kern="1200" baseline="0" dirty="0">
                        <a:solidFill>
                          <a:schemeClr val="tx1"/>
                        </a:solidFill>
                        <a:latin typeface="+mn-lt"/>
                        <a:ea typeface="+mn-ea"/>
                        <a:cs typeface="+mn-cs"/>
                      </a:endParaRPr>
                    </a:p>
                  </a:txBody>
                  <a:tcPr/>
                </a:tc>
                <a:tc>
                  <a:txBody>
                    <a:bodyPr/>
                    <a:lstStyle/>
                    <a:p>
                      <a:r>
                        <a:rPr lang="en-GB" sz="1400" b="0" u="none" strike="noStrike" kern="1200" baseline="0" dirty="0">
                          <a:solidFill>
                            <a:schemeClr val="tx1"/>
                          </a:solidFill>
                        </a:rPr>
                        <a:t>1.35</a:t>
                      </a:r>
                      <a:endParaRPr lang="en-GB" sz="1400" b="0" i="0" u="none" strike="noStrike" kern="1200" baseline="0" dirty="0">
                        <a:solidFill>
                          <a:schemeClr val="tx1"/>
                        </a:solidFill>
                        <a:latin typeface="+mn-lt"/>
                        <a:ea typeface="+mn-ea"/>
                        <a:cs typeface="+mn-cs"/>
                      </a:endParaRPr>
                    </a:p>
                  </a:txBody>
                  <a:tcPr/>
                </a:tc>
                <a:tc>
                  <a:txBody>
                    <a:bodyPr/>
                    <a:lstStyle/>
                    <a:p>
                      <a:r>
                        <a:rPr lang="en-GB" sz="1400" b="0" u="none" strike="noStrike" kern="1200" baseline="0" dirty="0">
                          <a:solidFill>
                            <a:schemeClr val="tx1"/>
                          </a:solidFill>
                        </a:rPr>
                        <a:t>1.10</a:t>
                      </a:r>
                      <a:endParaRPr lang="en-GB" sz="14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0001"/>
                  </a:ext>
                </a:extLst>
              </a:tr>
              <a:tr h="334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strike="noStrike" kern="1200" baseline="0" dirty="0">
                          <a:solidFill>
                            <a:schemeClr val="tx1"/>
                          </a:solidFill>
                        </a:rPr>
                        <a:t>Historic DSCR 	</a:t>
                      </a:r>
                      <a:endParaRPr lang="en-GB" sz="1400" b="0" i="0" u="none" strike="noStrike" kern="1200" baseline="0" dirty="0">
                        <a:solidFill>
                          <a:schemeClr val="tx1"/>
                        </a:solidFill>
                        <a:latin typeface="+mn-lt"/>
                        <a:ea typeface="+mn-ea"/>
                        <a:cs typeface="+mn-cs"/>
                      </a:endParaRPr>
                    </a:p>
                  </a:txBody>
                  <a:tcPr/>
                </a:tc>
                <a:tc>
                  <a:txBody>
                    <a:bodyPr/>
                    <a:lstStyle/>
                    <a:p>
                      <a:r>
                        <a:rPr lang="en-GB" sz="1400" b="0" u="none" strike="noStrike" kern="1200" baseline="0" dirty="0">
                          <a:solidFill>
                            <a:schemeClr val="tx1"/>
                          </a:solidFill>
                        </a:rPr>
                        <a:t>1.24</a:t>
                      </a:r>
                      <a:endParaRPr lang="en-GB" sz="1400" b="0" i="0" u="none" strike="noStrike" kern="1200" baseline="0" dirty="0">
                        <a:solidFill>
                          <a:schemeClr val="tx1"/>
                        </a:solidFill>
                        <a:latin typeface="+mn-lt"/>
                        <a:ea typeface="+mn-ea"/>
                        <a:cs typeface="+mn-cs"/>
                      </a:endParaRPr>
                    </a:p>
                  </a:txBody>
                  <a:tcPr/>
                </a:tc>
                <a:tc>
                  <a:txBody>
                    <a:bodyPr/>
                    <a:lstStyle/>
                    <a:p>
                      <a:r>
                        <a:rPr lang="en-GB" sz="1400" b="0" u="none" strike="noStrike" kern="1200" baseline="0" dirty="0">
                          <a:solidFill>
                            <a:schemeClr val="tx1"/>
                          </a:solidFill>
                        </a:rPr>
                        <a:t>1.10</a:t>
                      </a:r>
                      <a:endParaRPr lang="en-GB" sz="14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0002"/>
                  </a:ext>
                </a:extLst>
              </a:tr>
              <a:tr h="334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strike="noStrike" kern="1200" baseline="0" dirty="0">
                          <a:solidFill>
                            <a:schemeClr val="tx1"/>
                          </a:solidFill>
                        </a:rPr>
                        <a:t>Debt Life Cover Ratio 	</a:t>
                      </a:r>
                      <a:endParaRPr lang="en-GB" sz="1400" b="0" i="0" u="none" strike="noStrike" kern="1200" baseline="0" dirty="0">
                        <a:solidFill>
                          <a:schemeClr val="tx1"/>
                        </a:solidFill>
                        <a:latin typeface="+mn-lt"/>
                        <a:ea typeface="+mn-ea"/>
                        <a:cs typeface="+mn-cs"/>
                      </a:endParaRPr>
                    </a:p>
                  </a:txBody>
                  <a:tcPr/>
                </a:tc>
                <a:tc>
                  <a:txBody>
                    <a:bodyPr/>
                    <a:lstStyle/>
                    <a:p>
                      <a:r>
                        <a:rPr lang="en-GB" sz="1400" b="0" u="none" strike="noStrike" kern="1200" baseline="0" dirty="0">
                          <a:solidFill>
                            <a:schemeClr val="tx1"/>
                          </a:solidFill>
                        </a:rPr>
                        <a:t>1.54</a:t>
                      </a:r>
                      <a:endParaRPr lang="en-GB" sz="1400" b="0" i="0" u="none" strike="noStrike" kern="1200" baseline="0" dirty="0">
                        <a:solidFill>
                          <a:schemeClr val="tx1"/>
                        </a:solidFill>
                        <a:latin typeface="+mn-lt"/>
                        <a:ea typeface="+mn-ea"/>
                        <a:cs typeface="+mn-cs"/>
                      </a:endParaRPr>
                    </a:p>
                  </a:txBody>
                  <a:tcPr/>
                </a:tc>
                <a:tc>
                  <a:txBody>
                    <a:bodyPr/>
                    <a:lstStyle/>
                    <a:p>
                      <a:r>
                        <a:rPr lang="en-GB" sz="1400" b="0" u="none" strike="noStrike" kern="1200" baseline="0" dirty="0">
                          <a:solidFill>
                            <a:schemeClr val="tx1"/>
                          </a:solidFill>
                        </a:rPr>
                        <a:t>1.15</a:t>
                      </a:r>
                      <a:endParaRPr lang="en-GB" sz="14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2748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A7EC-B681-436F-9FA6-F80C9E30FAE0}"/>
              </a:ext>
            </a:extLst>
          </p:cNvPr>
          <p:cNvSpPr>
            <a:spLocks noGrp="1"/>
          </p:cNvSpPr>
          <p:nvPr>
            <p:ph type="title"/>
          </p:nvPr>
        </p:nvSpPr>
        <p:spPr/>
        <p:txBody>
          <a:bodyPr>
            <a:normAutofit fontScale="90000"/>
          </a:bodyPr>
          <a:lstStyle/>
          <a:p>
            <a:r>
              <a:rPr lang="en-GB" dirty="0"/>
              <a:t>Questions &amp; Answers</a:t>
            </a:r>
          </a:p>
        </p:txBody>
      </p:sp>
      <p:sp>
        <p:nvSpPr>
          <p:cNvPr id="3" name="Text Placeholder 2">
            <a:extLst>
              <a:ext uri="{FF2B5EF4-FFF2-40B4-BE49-F238E27FC236}">
                <a16:creationId xmlns:a16="http://schemas.microsoft.com/office/drawing/2014/main" id="{A74800E3-7DF2-4AAA-9467-1A11420E80A0}"/>
              </a:ext>
            </a:extLst>
          </p:cNvPr>
          <p:cNvSpPr>
            <a:spLocks noGrp="1"/>
          </p:cNvSpPr>
          <p:nvPr>
            <p:ph type="body" sz="quarter" idx="10"/>
          </p:nvPr>
        </p:nvSpPr>
        <p:spPr/>
        <p:txBody>
          <a:bodyPr>
            <a:normAutofit lnSpcReduction="10000"/>
          </a:bodyPr>
          <a:lstStyle/>
          <a:p>
            <a:r>
              <a:rPr lang="en-GB" dirty="0"/>
              <a:t>Thank You</a:t>
            </a:r>
          </a:p>
        </p:txBody>
      </p:sp>
    </p:spTree>
    <p:extLst>
      <p:ext uri="{BB962C8B-B14F-4D97-AF65-F5344CB8AC3E}">
        <p14:creationId xmlns:p14="http://schemas.microsoft.com/office/powerpoint/2010/main" val="221463553"/>
      </p:ext>
    </p:extLst>
  </p:cSld>
  <p:clrMapOvr>
    <a:masterClrMapping/>
  </p:clrMapOvr>
</p:sld>
</file>

<file path=ppt/theme/theme1.xml><?xml version="1.0" encoding="utf-8"?>
<a:theme xmlns:a="http://schemas.openxmlformats.org/drawingml/2006/main" name="Office Theme">
  <a:themeElements>
    <a:clrScheme name="EMS">
      <a:dk1>
        <a:srgbClr val="213266"/>
      </a:dk1>
      <a:lt1>
        <a:srgbClr val="FFFFFF"/>
      </a:lt1>
      <a:dk2>
        <a:srgbClr val="687777"/>
      </a:dk2>
      <a:lt2>
        <a:srgbClr val="E7E6E6"/>
      </a:lt2>
      <a:accent1>
        <a:srgbClr val="203266"/>
      </a:accent1>
      <a:accent2>
        <a:srgbClr val="8C3C6E"/>
      </a:accent2>
      <a:accent3>
        <a:srgbClr val="5A2887"/>
      </a:accent3>
      <a:accent4>
        <a:srgbClr val="78C3C3"/>
      </a:accent4>
      <a:accent5>
        <a:srgbClr val="468282"/>
      </a:accent5>
      <a:accent6>
        <a:srgbClr val="05555F"/>
      </a:accent6>
      <a:hlink>
        <a:srgbClr val="78C3C3"/>
      </a:hlink>
      <a:folHlink>
        <a:srgbClr val="78C3C3"/>
      </a:folHlink>
    </a:clrScheme>
    <a:fontScheme name="EMS">
      <a:majorFont>
        <a:latin typeface="Europa-Regular"/>
        <a:ea typeface=""/>
        <a:cs typeface=""/>
      </a:majorFont>
      <a:minorFont>
        <a:latin typeface="Europ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S Powerpoint template MASTER.pptx" id="{FACBBD2A-490D-4A96-9F05-DB1E750645C1}" vid="{B05E110B-6BD9-429D-9634-AB09B3BA5C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248522ABE8FC4CB20F93D1885EE933" ma:contentTypeVersion="2" ma:contentTypeDescription="Create a new document." ma:contentTypeScope="" ma:versionID="9b9c68cfdb4d6a8d8077b8ed2578d0a7">
  <xsd:schema xmlns:xsd="http://www.w3.org/2001/XMLSchema" xmlns:xs="http://www.w3.org/2001/XMLSchema" xmlns:p="http://schemas.microsoft.com/office/2006/metadata/properties" xmlns:ns2="1b1d3ea5-c7cb-4ba0-9aa9-a8b4b8832822" targetNamespace="http://schemas.microsoft.com/office/2006/metadata/properties" ma:root="true" ma:fieldsID="3cd9aa276bb5cc8f84092244378b8012" ns2:_="">
    <xsd:import namespace="1b1d3ea5-c7cb-4ba0-9aa9-a8b4b883282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d3ea5-c7cb-4ba0-9aa9-a8b4b8832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91AD8F-05E9-46E2-B9FC-8B644EA65F7D}">
  <ds:schemaRef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41b04d4d-b8b9-4a4c-abcb-8e51351ea0f8"/>
    <ds:schemaRef ds:uri="http://schemas.microsoft.com/office/2006/documentManagement/types"/>
    <ds:schemaRef ds:uri="65062648-a9e1-4d3f-af27-fa6997b7015f"/>
    <ds:schemaRef ds:uri="http://www.w3.org/XML/1998/namespace"/>
    <ds:schemaRef ds:uri="http://purl.org/dc/dcmitype/"/>
  </ds:schemaRefs>
</ds:datastoreItem>
</file>

<file path=customXml/itemProps2.xml><?xml version="1.0" encoding="utf-8"?>
<ds:datastoreItem xmlns:ds="http://schemas.openxmlformats.org/officeDocument/2006/customXml" ds:itemID="{21625154-B048-4349-8601-DAF40741B65F}">
  <ds:schemaRefs>
    <ds:schemaRef ds:uri="http://schemas.microsoft.com/sharepoint/v3/contenttype/forms"/>
  </ds:schemaRefs>
</ds:datastoreItem>
</file>

<file path=customXml/itemProps3.xml><?xml version="1.0" encoding="utf-8"?>
<ds:datastoreItem xmlns:ds="http://schemas.openxmlformats.org/officeDocument/2006/customXml" ds:itemID="{9E97B0B2-82C9-44AC-A7C3-64A7B5A9B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1d3ea5-c7cb-4ba0-9aa9-a8b4b8832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EMS Powerpoint template Master</Template>
  <TotalTime>1148</TotalTime>
  <Words>1340</Words>
  <Application>Microsoft Office PowerPoint</Application>
  <PresentationFormat>Widescreen</PresentationFormat>
  <Paragraphs>139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Courier New</vt:lpstr>
      <vt:lpstr>Europa-Bold</vt:lpstr>
      <vt:lpstr>Europa-Light</vt:lpstr>
      <vt:lpstr>Europa-Regular</vt:lpstr>
      <vt:lpstr>Wingdings</vt:lpstr>
      <vt:lpstr>Office Theme</vt:lpstr>
      <vt:lpstr>GG OFTO Investor Presentation December 2024</vt:lpstr>
      <vt:lpstr>Welcome</vt:lpstr>
      <vt:lpstr>Contents</vt:lpstr>
      <vt:lpstr>GG OFTO Project Information</vt:lpstr>
      <vt:lpstr>Summary</vt:lpstr>
      <vt:lpstr>Operations Update</vt:lpstr>
      <vt:lpstr>Operations Update (cont)</vt:lpstr>
      <vt:lpstr>Key Financial Performance</vt:lpstr>
      <vt:lpstr>Questions &amp; Answers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 Presentation December 2022</dc:title>
  <dc:creator>Cameron Waite</dc:creator>
  <cp:lastModifiedBy>Tanisha Mann</cp:lastModifiedBy>
  <cp:revision>425</cp:revision>
  <dcterms:created xsi:type="dcterms:W3CDTF">2022-11-21T16:23:49Z</dcterms:created>
  <dcterms:modified xsi:type="dcterms:W3CDTF">2024-12-09T11:42:45Z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0x01010091248522ABE8FC4CB20F93D1885EE933</vt:lpwstr>
  </property>
</Properties>
</file>